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3" r:id="rId1"/>
  </p:sldMasterIdLst>
  <p:notesMasterIdLst>
    <p:notesMasterId r:id="rId40"/>
  </p:notesMasterIdLst>
  <p:handoutMasterIdLst>
    <p:handoutMasterId r:id="rId41"/>
  </p:handoutMasterIdLst>
  <p:sldIdLst>
    <p:sldId id="295" r:id="rId2"/>
    <p:sldId id="296" r:id="rId3"/>
    <p:sldId id="324" r:id="rId4"/>
    <p:sldId id="334" r:id="rId5"/>
    <p:sldId id="335" r:id="rId6"/>
    <p:sldId id="336" r:id="rId7"/>
    <p:sldId id="297" r:id="rId8"/>
    <p:sldId id="299" r:id="rId9"/>
    <p:sldId id="322" r:id="rId10"/>
    <p:sldId id="305" r:id="rId11"/>
    <p:sldId id="300" r:id="rId12"/>
    <p:sldId id="301" r:id="rId13"/>
    <p:sldId id="316" r:id="rId14"/>
    <p:sldId id="312" r:id="rId15"/>
    <p:sldId id="323" r:id="rId16"/>
    <p:sldId id="313" r:id="rId17"/>
    <p:sldId id="314" r:id="rId18"/>
    <p:sldId id="311" r:id="rId19"/>
    <p:sldId id="306" r:id="rId20"/>
    <p:sldId id="325" r:id="rId21"/>
    <p:sldId id="318" r:id="rId22"/>
    <p:sldId id="307" r:id="rId23"/>
    <p:sldId id="327" r:id="rId24"/>
    <p:sldId id="329" r:id="rId25"/>
    <p:sldId id="319" r:id="rId26"/>
    <p:sldId id="320" r:id="rId27"/>
    <p:sldId id="330" r:id="rId28"/>
    <p:sldId id="331" r:id="rId29"/>
    <p:sldId id="332" r:id="rId30"/>
    <p:sldId id="308" r:id="rId31"/>
    <p:sldId id="326" r:id="rId32"/>
    <p:sldId id="321" r:id="rId33"/>
    <p:sldId id="309" r:id="rId34"/>
    <p:sldId id="315" r:id="rId35"/>
    <p:sldId id="317" r:id="rId36"/>
    <p:sldId id="310" r:id="rId37"/>
    <p:sldId id="337" r:id="rId38"/>
    <p:sldId id="333" r:id="rId39"/>
  </p:sldIdLst>
  <p:sldSz cx="9144000" cy="6858000" type="screen4x3"/>
  <p:notesSz cx="6805613" cy="9944100"/>
  <p:defaultTextStyle>
    <a:defPPr>
      <a:defRPr lang="en-GB"/>
    </a:defPPr>
    <a:lvl1pPr algn="l" rtl="0" fontAlgn="base">
      <a:spcBef>
        <a:spcPct val="0"/>
      </a:spcBef>
      <a:spcAft>
        <a:spcPct val="0"/>
      </a:spcAft>
      <a:defRPr b="1" i="1" kern="1200">
        <a:solidFill>
          <a:schemeClr val="tx1"/>
        </a:solidFill>
        <a:latin typeface="Arial" pitchFamily="34" charset="0"/>
        <a:ea typeface="+mn-ea"/>
        <a:cs typeface="+mn-cs"/>
      </a:defRPr>
    </a:lvl1pPr>
    <a:lvl2pPr marL="457200" algn="l" rtl="0" fontAlgn="base">
      <a:spcBef>
        <a:spcPct val="0"/>
      </a:spcBef>
      <a:spcAft>
        <a:spcPct val="0"/>
      </a:spcAft>
      <a:defRPr b="1" i="1" kern="1200">
        <a:solidFill>
          <a:schemeClr val="tx1"/>
        </a:solidFill>
        <a:latin typeface="Arial" pitchFamily="34" charset="0"/>
        <a:ea typeface="+mn-ea"/>
        <a:cs typeface="+mn-cs"/>
      </a:defRPr>
    </a:lvl2pPr>
    <a:lvl3pPr marL="914400" algn="l" rtl="0" fontAlgn="base">
      <a:spcBef>
        <a:spcPct val="0"/>
      </a:spcBef>
      <a:spcAft>
        <a:spcPct val="0"/>
      </a:spcAft>
      <a:defRPr b="1" i="1" kern="1200">
        <a:solidFill>
          <a:schemeClr val="tx1"/>
        </a:solidFill>
        <a:latin typeface="Arial" pitchFamily="34" charset="0"/>
        <a:ea typeface="+mn-ea"/>
        <a:cs typeface="+mn-cs"/>
      </a:defRPr>
    </a:lvl3pPr>
    <a:lvl4pPr marL="1371600" algn="l" rtl="0" fontAlgn="base">
      <a:spcBef>
        <a:spcPct val="0"/>
      </a:spcBef>
      <a:spcAft>
        <a:spcPct val="0"/>
      </a:spcAft>
      <a:defRPr b="1" i="1" kern="1200">
        <a:solidFill>
          <a:schemeClr val="tx1"/>
        </a:solidFill>
        <a:latin typeface="Arial" pitchFamily="34" charset="0"/>
        <a:ea typeface="+mn-ea"/>
        <a:cs typeface="+mn-cs"/>
      </a:defRPr>
    </a:lvl4pPr>
    <a:lvl5pPr marL="1828800" algn="l" rtl="0" fontAlgn="base">
      <a:spcBef>
        <a:spcPct val="0"/>
      </a:spcBef>
      <a:spcAft>
        <a:spcPct val="0"/>
      </a:spcAft>
      <a:defRPr b="1" i="1" kern="1200">
        <a:solidFill>
          <a:schemeClr val="tx1"/>
        </a:solidFill>
        <a:latin typeface="Arial" pitchFamily="34" charset="0"/>
        <a:ea typeface="+mn-ea"/>
        <a:cs typeface="+mn-cs"/>
      </a:defRPr>
    </a:lvl5pPr>
    <a:lvl6pPr marL="2286000" algn="l" defTabSz="914400" rtl="0" eaLnBrk="1" latinLnBrk="0" hangingPunct="1">
      <a:defRPr b="1" i="1" kern="1200">
        <a:solidFill>
          <a:schemeClr val="tx1"/>
        </a:solidFill>
        <a:latin typeface="Arial" pitchFamily="34" charset="0"/>
        <a:ea typeface="+mn-ea"/>
        <a:cs typeface="+mn-cs"/>
      </a:defRPr>
    </a:lvl6pPr>
    <a:lvl7pPr marL="2743200" algn="l" defTabSz="914400" rtl="0" eaLnBrk="1" latinLnBrk="0" hangingPunct="1">
      <a:defRPr b="1" i="1" kern="1200">
        <a:solidFill>
          <a:schemeClr val="tx1"/>
        </a:solidFill>
        <a:latin typeface="Arial" pitchFamily="34" charset="0"/>
        <a:ea typeface="+mn-ea"/>
        <a:cs typeface="+mn-cs"/>
      </a:defRPr>
    </a:lvl7pPr>
    <a:lvl8pPr marL="3200400" algn="l" defTabSz="914400" rtl="0" eaLnBrk="1" latinLnBrk="0" hangingPunct="1">
      <a:defRPr b="1" i="1" kern="1200">
        <a:solidFill>
          <a:schemeClr val="tx1"/>
        </a:solidFill>
        <a:latin typeface="Arial" pitchFamily="34" charset="0"/>
        <a:ea typeface="+mn-ea"/>
        <a:cs typeface="+mn-cs"/>
      </a:defRPr>
    </a:lvl8pPr>
    <a:lvl9pPr marL="3657600" algn="l" defTabSz="914400" rtl="0" eaLnBrk="1" latinLnBrk="0" hangingPunct="1">
      <a:defRPr b="1" i="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33333"/>
    <a:srgbClr val="C0C0C0"/>
    <a:srgbClr val="5F5F5F"/>
    <a:srgbClr val="1C1C1C"/>
    <a:srgbClr val="800000"/>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3" autoAdjust="0"/>
    <p:restoredTop sz="95688" autoAdjust="0"/>
  </p:normalViewPr>
  <p:slideViewPr>
    <p:cSldViewPr>
      <p:cViewPr varScale="1">
        <p:scale>
          <a:sx n="109" d="100"/>
          <a:sy n="109" d="100"/>
        </p:scale>
        <p:origin x="168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72" y="-96"/>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302" cy="496665"/>
          </a:xfrm>
          <a:prstGeom prst="rect">
            <a:avLst/>
          </a:prstGeom>
        </p:spPr>
        <p:txBody>
          <a:bodyPr vert="horz" lIns="88334" tIns="44167" rIns="88334" bIns="44167" rtlCol="0"/>
          <a:lstStyle>
            <a:lvl1pPr algn="l">
              <a:defRPr sz="1200"/>
            </a:lvl1pPr>
          </a:lstStyle>
          <a:p>
            <a:pPr>
              <a:defRPr/>
            </a:pPr>
            <a:endParaRPr lang="en-GB"/>
          </a:p>
        </p:txBody>
      </p:sp>
      <p:sp>
        <p:nvSpPr>
          <p:cNvPr id="3" name="Date Placeholder 2"/>
          <p:cNvSpPr>
            <a:spLocks noGrp="1"/>
          </p:cNvSpPr>
          <p:nvPr>
            <p:ph type="dt" sz="quarter" idx="1"/>
          </p:nvPr>
        </p:nvSpPr>
        <p:spPr>
          <a:xfrm>
            <a:off x="3854790" y="1"/>
            <a:ext cx="2949302" cy="496665"/>
          </a:xfrm>
          <a:prstGeom prst="rect">
            <a:avLst/>
          </a:prstGeom>
        </p:spPr>
        <p:txBody>
          <a:bodyPr vert="horz" lIns="88334" tIns="44167" rIns="88334" bIns="44167" rtlCol="0"/>
          <a:lstStyle>
            <a:lvl1pPr algn="r">
              <a:defRPr sz="1200"/>
            </a:lvl1pPr>
          </a:lstStyle>
          <a:p>
            <a:pPr>
              <a:defRPr/>
            </a:pPr>
            <a:fld id="{55CC5031-8091-43DD-9C2E-45F7A833645C}" type="datetimeFigureOut">
              <a:rPr lang="en-GB"/>
              <a:pPr>
                <a:defRPr/>
              </a:pPr>
              <a:t>07/12/2021</a:t>
            </a:fld>
            <a:endParaRPr lang="en-GB"/>
          </a:p>
        </p:txBody>
      </p:sp>
      <p:sp>
        <p:nvSpPr>
          <p:cNvPr id="4" name="Footer Placeholder 3"/>
          <p:cNvSpPr>
            <a:spLocks noGrp="1"/>
          </p:cNvSpPr>
          <p:nvPr>
            <p:ph type="ftr" sz="quarter" idx="2"/>
          </p:nvPr>
        </p:nvSpPr>
        <p:spPr>
          <a:xfrm>
            <a:off x="0" y="9445893"/>
            <a:ext cx="2949302" cy="496665"/>
          </a:xfrm>
          <a:prstGeom prst="rect">
            <a:avLst/>
          </a:prstGeom>
        </p:spPr>
        <p:txBody>
          <a:bodyPr vert="horz" lIns="88334" tIns="44167" rIns="88334" bIns="44167"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54790" y="9445893"/>
            <a:ext cx="2949302" cy="496665"/>
          </a:xfrm>
          <a:prstGeom prst="rect">
            <a:avLst/>
          </a:prstGeom>
        </p:spPr>
        <p:txBody>
          <a:bodyPr vert="horz" lIns="88334" tIns="44167" rIns="88334" bIns="44167" rtlCol="0" anchor="b"/>
          <a:lstStyle>
            <a:lvl1pPr algn="r">
              <a:defRPr sz="1200"/>
            </a:lvl1pPr>
          </a:lstStyle>
          <a:p>
            <a:pPr>
              <a:defRPr/>
            </a:pPr>
            <a:fld id="{3FA9D8E3-5F36-435B-B2AA-EB313B65F4BD}" type="slidenum">
              <a:rPr lang="en-GB"/>
              <a:pPr>
                <a:defRPr/>
              </a:pPr>
              <a:t>‹#›</a:t>
            </a:fld>
            <a:endParaRPr lang="en-GB"/>
          </a:p>
        </p:txBody>
      </p:sp>
    </p:spTree>
    <p:extLst>
      <p:ext uri="{BB962C8B-B14F-4D97-AF65-F5344CB8AC3E}">
        <p14:creationId xmlns:p14="http://schemas.microsoft.com/office/powerpoint/2010/main" val="40275101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1"/>
            <a:ext cx="2949302" cy="49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90" tIns="46945" rIns="93890" bIns="46945" numCol="1" anchor="t" anchorCtr="0" compatLnSpc="1">
            <a:prstTxWarp prst="textNoShape">
              <a:avLst/>
            </a:prstTxWarp>
          </a:bodyPr>
          <a:lstStyle>
            <a:lvl1pPr>
              <a:defRPr sz="1300" b="0" i="0">
                <a:latin typeface="Arial" charset="0"/>
              </a:defRPr>
            </a:lvl1pPr>
          </a:lstStyle>
          <a:p>
            <a:pPr>
              <a:defRPr/>
            </a:pPr>
            <a:endParaRPr lang="en-GB"/>
          </a:p>
        </p:txBody>
      </p:sp>
      <p:sp>
        <p:nvSpPr>
          <p:cNvPr id="47107" name="Rectangle 3"/>
          <p:cNvSpPr>
            <a:spLocks noGrp="1" noChangeArrowheads="1"/>
          </p:cNvSpPr>
          <p:nvPr>
            <p:ph type="dt" idx="1"/>
          </p:nvPr>
        </p:nvSpPr>
        <p:spPr bwMode="auto">
          <a:xfrm>
            <a:off x="3854790" y="1"/>
            <a:ext cx="2949302" cy="49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90" tIns="46945" rIns="93890" bIns="46945" numCol="1" anchor="t" anchorCtr="0" compatLnSpc="1">
            <a:prstTxWarp prst="textNoShape">
              <a:avLst/>
            </a:prstTxWarp>
          </a:bodyPr>
          <a:lstStyle>
            <a:lvl1pPr algn="r">
              <a:defRPr sz="1300" b="0" i="0">
                <a:latin typeface="Arial" charset="0"/>
              </a:defRPr>
            </a:lvl1pPr>
          </a:lstStyle>
          <a:p>
            <a:pPr>
              <a:defRPr/>
            </a:pPr>
            <a:endParaRPr lang="en-GB"/>
          </a:p>
        </p:txBody>
      </p:sp>
      <p:sp>
        <p:nvSpPr>
          <p:cNvPr id="38916" name="Rectangle 4"/>
          <p:cNvSpPr>
            <a:spLocks noGrp="1" noRot="1" noChangeAspect="1" noChangeArrowheads="1" noTextEdit="1"/>
          </p:cNvSpPr>
          <p:nvPr>
            <p:ph type="sldImg" idx="2"/>
          </p:nvPr>
        </p:nvSpPr>
        <p:spPr bwMode="auto">
          <a:xfrm>
            <a:off x="915988" y="744538"/>
            <a:ext cx="4973637"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9" name="Rectangle 5"/>
          <p:cNvSpPr>
            <a:spLocks noGrp="1" noChangeArrowheads="1"/>
          </p:cNvSpPr>
          <p:nvPr>
            <p:ph type="body" sz="quarter" idx="3"/>
          </p:nvPr>
        </p:nvSpPr>
        <p:spPr bwMode="auto">
          <a:xfrm>
            <a:off x="681779" y="4724489"/>
            <a:ext cx="5442055" cy="447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90" tIns="46945" rIns="93890" bIns="4694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7110" name="Rectangle 6"/>
          <p:cNvSpPr>
            <a:spLocks noGrp="1" noChangeArrowheads="1"/>
          </p:cNvSpPr>
          <p:nvPr>
            <p:ph type="ftr" sz="quarter" idx="4"/>
          </p:nvPr>
        </p:nvSpPr>
        <p:spPr bwMode="auto">
          <a:xfrm>
            <a:off x="0" y="9444350"/>
            <a:ext cx="2949302" cy="49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90" tIns="46945" rIns="93890" bIns="46945" numCol="1" anchor="b" anchorCtr="0" compatLnSpc="1">
            <a:prstTxWarp prst="textNoShape">
              <a:avLst/>
            </a:prstTxWarp>
          </a:bodyPr>
          <a:lstStyle>
            <a:lvl1pPr>
              <a:defRPr sz="1300" b="0" i="0">
                <a:latin typeface="Arial" charset="0"/>
              </a:defRPr>
            </a:lvl1pPr>
          </a:lstStyle>
          <a:p>
            <a:pPr>
              <a:defRPr/>
            </a:pPr>
            <a:endParaRPr lang="en-GB"/>
          </a:p>
        </p:txBody>
      </p:sp>
      <p:sp>
        <p:nvSpPr>
          <p:cNvPr id="47111" name="Rectangle 7"/>
          <p:cNvSpPr>
            <a:spLocks noGrp="1" noChangeArrowheads="1"/>
          </p:cNvSpPr>
          <p:nvPr>
            <p:ph type="sldNum" sz="quarter" idx="5"/>
          </p:nvPr>
        </p:nvSpPr>
        <p:spPr bwMode="auto">
          <a:xfrm>
            <a:off x="3854790" y="9444350"/>
            <a:ext cx="2949302" cy="49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90" tIns="46945" rIns="93890" bIns="46945" numCol="1" anchor="b" anchorCtr="0" compatLnSpc="1">
            <a:prstTxWarp prst="textNoShape">
              <a:avLst/>
            </a:prstTxWarp>
          </a:bodyPr>
          <a:lstStyle>
            <a:lvl1pPr algn="r">
              <a:defRPr sz="1300" b="0" i="0">
                <a:latin typeface="Arial" charset="0"/>
              </a:defRPr>
            </a:lvl1pPr>
          </a:lstStyle>
          <a:p>
            <a:pPr>
              <a:defRPr/>
            </a:pPr>
            <a:fld id="{26756D68-2F79-4B16-A230-0874DFB5D958}" type="slidenum">
              <a:rPr lang="en-GB"/>
              <a:pPr>
                <a:defRPr/>
              </a:pPr>
              <a:t>‹#›</a:t>
            </a:fld>
            <a:endParaRPr lang="en-GB"/>
          </a:p>
        </p:txBody>
      </p:sp>
    </p:spTree>
    <p:extLst>
      <p:ext uri="{BB962C8B-B14F-4D97-AF65-F5344CB8AC3E}">
        <p14:creationId xmlns:p14="http://schemas.microsoft.com/office/powerpoint/2010/main" val="28680818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altLang="en-US">
              <a:latin typeface="Arial" pitchFamily="34" charset="0"/>
            </a:endParaRPr>
          </a:p>
        </p:txBody>
      </p:sp>
      <p:sp>
        <p:nvSpPr>
          <p:cNvPr id="399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16305" indent="-274558" eaLnBrk="0" hangingPunct="0">
              <a:spcBef>
                <a:spcPct val="30000"/>
              </a:spcBef>
              <a:defRPr sz="1200">
                <a:solidFill>
                  <a:schemeClr val="tx1"/>
                </a:solidFill>
                <a:latin typeface="Arial" pitchFamily="34" charset="0"/>
              </a:defRPr>
            </a:lvl2pPr>
            <a:lvl3pPr marL="1102833" indent="-219340" eaLnBrk="0" hangingPunct="0">
              <a:spcBef>
                <a:spcPct val="30000"/>
              </a:spcBef>
              <a:defRPr sz="1200">
                <a:solidFill>
                  <a:schemeClr val="tx1"/>
                </a:solidFill>
                <a:latin typeface="Arial" pitchFamily="34" charset="0"/>
              </a:defRPr>
            </a:lvl3pPr>
            <a:lvl4pPr marL="1543046" indent="-219340" eaLnBrk="0" hangingPunct="0">
              <a:spcBef>
                <a:spcPct val="30000"/>
              </a:spcBef>
              <a:defRPr sz="1200">
                <a:solidFill>
                  <a:schemeClr val="tx1"/>
                </a:solidFill>
                <a:latin typeface="Arial" pitchFamily="34" charset="0"/>
              </a:defRPr>
            </a:lvl4pPr>
            <a:lvl5pPr marL="1986327" indent="-219340" eaLnBrk="0" hangingPunct="0">
              <a:spcBef>
                <a:spcPct val="30000"/>
              </a:spcBef>
              <a:defRPr sz="1200">
                <a:solidFill>
                  <a:schemeClr val="tx1"/>
                </a:solidFill>
                <a:latin typeface="Arial" pitchFamily="34" charset="0"/>
              </a:defRPr>
            </a:lvl5pPr>
            <a:lvl6pPr marL="2428073" indent="-219340" eaLnBrk="0" fontAlgn="base" hangingPunct="0">
              <a:spcBef>
                <a:spcPct val="30000"/>
              </a:spcBef>
              <a:spcAft>
                <a:spcPct val="0"/>
              </a:spcAft>
              <a:defRPr sz="1200">
                <a:solidFill>
                  <a:schemeClr val="tx1"/>
                </a:solidFill>
                <a:latin typeface="Arial" pitchFamily="34" charset="0"/>
              </a:defRPr>
            </a:lvl6pPr>
            <a:lvl7pPr marL="2869820" indent="-219340" eaLnBrk="0" fontAlgn="base" hangingPunct="0">
              <a:spcBef>
                <a:spcPct val="30000"/>
              </a:spcBef>
              <a:spcAft>
                <a:spcPct val="0"/>
              </a:spcAft>
              <a:defRPr sz="1200">
                <a:solidFill>
                  <a:schemeClr val="tx1"/>
                </a:solidFill>
                <a:latin typeface="Arial" pitchFamily="34" charset="0"/>
              </a:defRPr>
            </a:lvl7pPr>
            <a:lvl8pPr marL="3311566" indent="-219340" eaLnBrk="0" fontAlgn="base" hangingPunct="0">
              <a:spcBef>
                <a:spcPct val="30000"/>
              </a:spcBef>
              <a:spcAft>
                <a:spcPct val="0"/>
              </a:spcAft>
              <a:defRPr sz="1200">
                <a:solidFill>
                  <a:schemeClr val="tx1"/>
                </a:solidFill>
                <a:latin typeface="Arial" pitchFamily="34" charset="0"/>
              </a:defRPr>
            </a:lvl8pPr>
            <a:lvl9pPr marL="3753313" indent="-21934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341079E-781C-4464-9F50-3424234A295B}" type="slidenum">
              <a:rPr lang="en-GB" altLang="en-US" sz="1300"/>
              <a:pPr eaLnBrk="1" hangingPunct="1">
                <a:spcBef>
                  <a:spcPct val="0"/>
                </a:spcBef>
              </a:pPr>
              <a:t>1</a:t>
            </a:fld>
            <a:endParaRPr lang="en-GB"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a:latin typeface="Arial" pitchFamily="34" charset="0"/>
            </a:endParaRPr>
          </a:p>
        </p:txBody>
      </p:sp>
      <p:sp>
        <p:nvSpPr>
          <p:cNvPr id="409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16305" indent="-274558" eaLnBrk="0" hangingPunct="0">
              <a:spcBef>
                <a:spcPct val="30000"/>
              </a:spcBef>
              <a:defRPr sz="1200">
                <a:solidFill>
                  <a:schemeClr val="tx1"/>
                </a:solidFill>
                <a:latin typeface="Arial" pitchFamily="34" charset="0"/>
              </a:defRPr>
            </a:lvl2pPr>
            <a:lvl3pPr marL="1102833" indent="-219340" eaLnBrk="0" hangingPunct="0">
              <a:spcBef>
                <a:spcPct val="30000"/>
              </a:spcBef>
              <a:defRPr sz="1200">
                <a:solidFill>
                  <a:schemeClr val="tx1"/>
                </a:solidFill>
                <a:latin typeface="Arial" pitchFamily="34" charset="0"/>
              </a:defRPr>
            </a:lvl3pPr>
            <a:lvl4pPr marL="1543046" indent="-219340" eaLnBrk="0" hangingPunct="0">
              <a:spcBef>
                <a:spcPct val="30000"/>
              </a:spcBef>
              <a:defRPr sz="1200">
                <a:solidFill>
                  <a:schemeClr val="tx1"/>
                </a:solidFill>
                <a:latin typeface="Arial" pitchFamily="34" charset="0"/>
              </a:defRPr>
            </a:lvl4pPr>
            <a:lvl5pPr marL="1986327" indent="-219340" eaLnBrk="0" hangingPunct="0">
              <a:spcBef>
                <a:spcPct val="30000"/>
              </a:spcBef>
              <a:defRPr sz="1200">
                <a:solidFill>
                  <a:schemeClr val="tx1"/>
                </a:solidFill>
                <a:latin typeface="Arial" pitchFamily="34" charset="0"/>
              </a:defRPr>
            </a:lvl5pPr>
            <a:lvl6pPr marL="2428073" indent="-219340" eaLnBrk="0" fontAlgn="base" hangingPunct="0">
              <a:spcBef>
                <a:spcPct val="30000"/>
              </a:spcBef>
              <a:spcAft>
                <a:spcPct val="0"/>
              </a:spcAft>
              <a:defRPr sz="1200">
                <a:solidFill>
                  <a:schemeClr val="tx1"/>
                </a:solidFill>
                <a:latin typeface="Arial" pitchFamily="34" charset="0"/>
              </a:defRPr>
            </a:lvl6pPr>
            <a:lvl7pPr marL="2869820" indent="-219340" eaLnBrk="0" fontAlgn="base" hangingPunct="0">
              <a:spcBef>
                <a:spcPct val="30000"/>
              </a:spcBef>
              <a:spcAft>
                <a:spcPct val="0"/>
              </a:spcAft>
              <a:defRPr sz="1200">
                <a:solidFill>
                  <a:schemeClr val="tx1"/>
                </a:solidFill>
                <a:latin typeface="Arial" pitchFamily="34" charset="0"/>
              </a:defRPr>
            </a:lvl7pPr>
            <a:lvl8pPr marL="3311566" indent="-219340" eaLnBrk="0" fontAlgn="base" hangingPunct="0">
              <a:spcBef>
                <a:spcPct val="30000"/>
              </a:spcBef>
              <a:spcAft>
                <a:spcPct val="0"/>
              </a:spcAft>
              <a:defRPr sz="1200">
                <a:solidFill>
                  <a:schemeClr val="tx1"/>
                </a:solidFill>
                <a:latin typeface="Arial" pitchFamily="34" charset="0"/>
              </a:defRPr>
            </a:lvl8pPr>
            <a:lvl9pPr marL="3753313" indent="-21934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BB2D53F-69D9-4CE3-BBB5-4FBA8ADF3158}" type="slidenum">
              <a:rPr lang="en-GB" altLang="en-US" sz="1300"/>
              <a:pPr eaLnBrk="1" hangingPunct="1">
                <a:spcBef>
                  <a:spcPct val="0"/>
                </a:spcBef>
              </a:pPr>
              <a:t>2</a:t>
            </a:fld>
            <a:endParaRPr lang="en-GB" altLang="en-US" sz="13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ront Cover">
    <p:spTree>
      <p:nvGrpSpPr>
        <p:cNvPr id="1" name=""/>
        <p:cNvGrpSpPr/>
        <p:nvPr/>
      </p:nvGrpSpPr>
      <p:grpSpPr>
        <a:xfrm>
          <a:off x="0" y="0"/>
          <a:ext cx="0" cy="0"/>
          <a:chOff x="0" y="0"/>
          <a:chExt cx="0" cy="0"/>
        </a:xfrm>
      </p:grpSpPr>
      <p:pic>
        <p:nvPicPr>
          <p:cNvPr id="4" name="Picture 3" descr="Title slide B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0575"/>
            <a:ext cx="91440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639233" y="4881146"/>
            <a:ext cx="7983538" cy="727250"/>
          </a:xfrm>
          <a:prstGeom prst="rect">
            <a:avLst/>
          </a:prstGeom>
          <a:effectLst/>
        </p:spPr>
        <p:txBody>
          <a:bodyPr>
            <a:noAutofit/>
          </a:bodyPr>
          <a:lstStyle>
            <a:lvl1pPr algn="ctr">
              <a:defRPr sz="2400">
                <a:solidFill>
                  <a:schemeClr val="bg1">
                    <a:lumMod val="50000"/>
                  </a:schemeClr>
                </a:solidFill>
                <a:latin typeface="Calibri"/>
                <a:cs typeface="Calibri"/>
              </a:defRPr>
            </a:lvl1pPr>
          </a:lstStyle>
          <a:p>
            <a:r>
              <a:rPr lang="en-US"/>
              <a:t>Click to edit Master title style</a:t>
            </a:r>
            <a:endParaRPr lang="en-US" dirty="0"/>
          </a:p>
        </p:txBody>
      </p:sp>
      <p:sp>
        <p:nvSpPr>
          <p:cNvPr id="26" name="Text Placeholder 25"/>
          <p:cNvSpPr>
            <a:spLocks noGrp="1"/>
          </p:cNvSpPr>
          <p:nvPr>
            <p:ph type="body" sz="quarter" idx="11"/>
          </p:nvPr>
        </p:nvSpPr>
        <p:spPr>
          <a:xfrm>
            <a:off x="639233" y="3031032"/>
            <a:ext cx="7983538" cy="1299668"/>
          </a:xfrm>
          <a:prstGeom prst="rect">
            <a:avLst/>
          </a:prstGeom>
          <a:effectLst/>
        </p:spPr>
        <p:txBody>
          <a:bodyPr vert="horz" anchor="ctr">
            <a:normAutofit/>
          </a:bodyPr>
          <a:lstStyle>
            <a:lvl1pPr marL="0" algn="ctr">
              <a:buFont typeface="Arial"/>
              <a:buNone/>
              <a:defRPr sz="4800" b="0" cap="none">
                <a:latin typeface="Calibri"/>
                <a:cs typeface="Calibri"/>
              </a:defRPr>
            </a:lvl1pPr>
            <a:lvl2pPr marL="0">
              <a:buFont typeface="Arial"/>
              <a:buNone/>
              <a:defRPr sz="2500" cap="all">
                <a:latin typeface="Arial Black"/>
              </a:defRPr>
            </a:lvl2pPr>
            <a:lvl3pPr marL="0">
              <a:buNone/>
              <a:defRPr sz="2500" cap="all">
                <a:latin typeface="Arial Black"/>
              </a:defRPr>
            </a:lvl3pPr>
            <a:lvl4pPr marL="0">
              <a:buNone/>
              <a:defRPr sz="2500" cap="all">
                <a:latin typeface="Arial Black"/>
              </a:defRPr>
            </a:lvl4pPr>
            <a:lvl5pPr marL="0">
              <a:buNone/>
              <a:defRPr sz="2500" cap="all">
                <a:latin typeface="Arial Black"/>
              </a:defRPr>
            </a:lvl5pPr>
          </a:lstStyle>
          <a:p>
            <a:pPr lvl="0"/>
            <a:r>
              <a:rPr lang="en-US"/>
              <a:t>Click to edit Master text styles</a:t>
            </a:r>
          </a:p>
        </p:txBody>
      </p:sp>
    </p:spTree>
    <p:extLst>
      <p:ext uri="{BB962C8B-B14F-4D97-AF65-F5344CB8AC3E}">
        <p14:creationId xmlns:p14="http://schemas.microsoft.com/office/powerpoint/2010/main" val="11605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Intro, Two Columns, Left Box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2" name="Text Placeholder 8"/>
          <p:cNvSpPr>
            <a:spLocks noGrp="1"/>
          </p:cNvSpPr>
          <p:nvPr>
            <p:ph type="body" sz="quarter" idx="18"/>
          </p:nvPr>
        </p:nvSpPr>
        <p:spPr>
          <a:xfrm>
            <a:off x="360000" y="2411999"/>
            <a:ext cx="4032000" cy="320400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US"/>
              <a:t>Click to edit Master text styles</a:t>
            </a:r>
          </a:p>
        </p:txBody>
      </p:sp>
      <p:sp>
        <p:nvSpPr>
          <p:cNvPr id="25" name="Text Placeholder 30"/>
          <p:cNvSpPr>
            <a:spLocks noGrp="1"/>
          </p:cNvSpPr>
          <p:nvPr>
            <p:ph type="body" sz="quarter" idx="21"/>
          </p:nvPr>
        </p:nvSpPr>
        <p:spPr>
          <a:xfrm>
            <a:off x="445763" y="2967270"/>
            <a:ext cx="3852000" cy="2556000"/>
          </a:xfrm>
          <a:prstGeom prst="rect">
            <a:avLst/>
          </a:prstGeom>
        </p:spPr>
        <p:txBody>
          <a:bodyPr vert="horz"/>
          <a:lstStyle>
            <a:lvl1pPr marL="360000" indent="-360000">
              <a:buSzPct val="100000"/>
              <a:buFontTx/>
              <a:buBlip>
                <a:blip r:embed="rId2"/>
              </a:buBlip>
              <a:defRPr sz="2200">
                <a:solidFill>
                  <a:srgbClr val="FFFFFF"/>
                </a:solidFill>
                <a:latin typeface="Calibri"/>
                <a:cs typeface="Calibri"/>
              </a:defRPr>
            </a:lvl1pPr>
            <a:lvl2pPr marL="720000" indent="-360000">
              <a:buSzPct val="100000"/>
              <a:buFontTx/>
              <a:buBlip>
                <a:blip r:embed="rId2"/>
              </a:buBlip>
              <a:defRPr sz="2000">
                <a:solidFill>
                  <a:srgbClr val="FFFFFF"/>
                </a:solidFill>
                <a:latin typeface="Calibri"/>
                <a:cs typeface="Calibri"/>
              </a:defRPr>
            </a:lvl2pPr>
            <a:lvl3pPr marL="1170000" indent="-360000">
              <a:buSzPct val="100000"/>
              <a:buFontTx/>
              <a:buBlip>
                <a:blip r:embed="rId2"/>
              </a:buBlip>
              <a:defRPr sz="1800">
                <a:solidFill>
                  <a:srgbClr val="FFFFFF"/>
                </a:solidFill>
                <a:latin typeface="Calibri"/>
                <a:cs typeface="Calibri"/>
              </a:defRPr>
            </a:lvl3pPr>
            <a:lvl4pPr marL="1440000" indent="-360000">
              <a:buSzPct val="100000"/>
              <a:buFontTx/>
              <a:buBlip>
                <a:blip r:embed="rId2"/>
              </a:buBlip>
              <a:defRPr sz="1400" baseline="0">
                <a:solidFill>
                  <a:schemeClr val="bg1"/>
                </a:solidFill>
                <a:latin typeface="Calibri"/>
                <a:cs typeface="Calibri"/>
              </a:defRPr>
            </a:lvl4pPr>
            <a:lvl5pPr marL="1800000" indent="-360000">
              <a:buSzPct val="100000"/>
              <a:buFontTx/>
              <a:buBlip>
                <a:blip r:embed="rId2"/>
              </a:buBlip>
              <a:defRPr sz="1400">
                <a:solidFill>
                  <a:schemeClr val="bg1"/>
                </a:solidFill>
                <a:latin typeface="Calibri"/>
                <a:cs typeface="Calibri"/>
              </a:defRPr>
            </a:lvl5pPr>
          </a:lstStyle>
          <a:p>
            <a:pPr lvl="0"/>
            <a:r>
              <a:rPr lang="en-US"/>
              <a:t>Click to edit Master text styles</a:t>
            </a:r>
          </a:p>
          <a:p>
            <a:pPr lvl="1"/>
            <a:r>
              <a:rPr lang="en-US"/>
              <a:t>Second level</a:t>
            </a:r>
          </a:p>
          <a:p>
            <a:pPr lvl="2"/>
            <a:r>
              <a:rPr lang="en-US"/>
              <a:t>Third level</a:t>
            </a:r>
          </a:p>
        </p:txBody>
      </p:sp>
      <p:sp>
        <p:nvSpPr>
          <p:cNvPr id="11" name="Text Placeholder 8"/>
          <p:cNvSpPr>
            <a:spLocks noGrp="1"/>
          </p:cNvSpPr>
          <p:nvPr>
            <p:ph type="body" sz="quarter" idx="22"/>
          </p:nvPr>
        </p:nvSpPr>
        <p:spPr>
          <a:xfrm>
            <a:off x="4737600" y="2412000"/>
            <a:ext cx="4032000" cy="3204000"/>
          </a:xfrm>
          <a:prstGeom prst="rect">
            <a:avLst/>
          </a:prstGeom>
          <a:noFill/>
          <a:effectLst/>
        </p:spPr>
        <p:txBody>
          <a:bodyPr lIns="216000" tIns="140400" rIns="216000" bIns="0">
            <a:noAutofit/>
          </a:bodyPr>
          <a:lstStyle>
            <a:lvl1pPr marL="0" indent="0">
              <a:buFont typeface="Arial"/>
              <a:buNone/>
              <a:defRPr lang="en-US" sz="2400" b="0" cap="none" baseline="0" smtClean="0">
                <a:solidFill>
                  <a:schemeClr val="tx1">
                    <a:lumMod val="85000"/>
                    <a:lumOff val="15000"/>
                  </a:schemeClr>
                </a:solidFill>
                <a:latin typeface="Calibri"/>
                <a:cs typeface="Calibri"/>
              </a:defRPr>
            </a:lvl1pPr>
          </a:lstStyle>
          <a:p>
            <a:pPr lvl="0"/>
            <a:r>
              <a:rPr lang="en-US"/>
              <a:t>Click to edit Master text styles</a:t>
            </a:r>
          </a:p>
        </p:txBody>
      </p:sp>
      <p:sp>
        <p:nvSpPr>
          <p:cNvPr id="12" name="Text Placeholder 30"/>
          <p:cNvSpPr>
            <a:spLocks noGrp="1"/>
          </p:cNvSpPr>
          <p:nvPr>
            <p:ph type="body" sz="quarter" idx="23"/>
          </p:nvPr>
        </p:nvSpPr>
        <p:spPr>
          <a:xfrm>
            <a:off x="4833488" y="2966400"/>
            <a:ext cx="3852000" cy="2556000"/>
          </a:xfrm>
          <a:prstGeom prst="rect">
            <a:avLst/>
          </a:prstGeom>
          <a:noFill/>
        </p:spPr>
        <p:txBody>
          <a:bodyPr vert="horz"/>
          <a:lstStyle>
            <a:lvl1pPr marL="360000" indent="-360000">
              <a:buSzPct val="100000"/>
              <a:buFontTx/>
              <a:buBlip>
                <a:blip r:embed="rId2"/>
              </a:buBlip>
              <a:defRPr sz="2200">
                <a:solidFill>
                  <a:schemeClr val="tx1">
                    <a:lumMod val="85000"/>
                    <a:lumOff val="15000"/>
                  </a:schemeClr>
                </a:solidFill>
                <a:latin typeface="Calibri"/>
                <a:cs typeface="Calibri"/>
              </a:defRPr>
            </a:lvl1pPr>
            <a:lvl2pPr marL="720000" indent="-360000">
              <a:buSzPct val="100000"/>
              <a:buFontTx/>
              <a:buBlip>
                <a:blip r:embed="rId2"/>
              </a:buBlip>
              <a:defRPr sz="2000">
                <a:solidFill>
                  <a:schemeClr val="tx1">
                    <a:lumMod val="85000"/>
                    <a:lumOff val="15000"/>
                  </a:schemeClr>
                </a:solidFill>
                <a:latin typeface="Calibri"/>
                <a:cs typeface="Calibri"/>
              </a:defRPr>
            </a:lvl2pPr>
            <a:lvl3pPr marL="1170000" indent="-360000">
              <a:buSzPct val="100000"/>
              <a:buFontTx/>
              <a:buBlip>
                <a:blip r:embed="rId2"/>
              </a:buBlip>
              <a:defRPr sz="1800">
                <a:solidFill>
                  <a:schemeClr val="tx1">
                    <a:lumMod val="85000"/>
                    <a:lumOff val="15000"/>
                  </a:schemeClr>
                </a:solidFill>
                <a:latin typeface="Calibri"/>
                <a:cs typeface="Calibri"/>
              </a:defRPr>
            </a:lvl3pPr>
            <a:lvl4pPr marL="1440000" indent="-360000">
              <a:buSzPct val="100000"/>
              <a:buFontTx/>
              <a:buBlip>
                <a:blip r:embed="rId2"/>
              </a:buBlip>
              <a:defRPr sz="1400" baseline="0">
                <a:solidFill>
                  <a:schemeClr val="bg1"/>
                </a:solidFill>
                <a:latin typeface="Calibri"/>
                <a:cs typeface="Calibri"/>
              </a:defRPr>
            </a:lvl4pPr>
            <a:lvl5pPr marL="1800000" indent="-360000">
              <a:buSzPct val="100000"/>
              <a:buFontTx/>
              <a:buBlip>
                <a:blip r:embed="rId2"/>
              </a:buBlip>
              <a:defRPr sz="1400">
                <a:solidFill>
                  <a:schemeClr val="bg1"/>
                </a:solidFill>
                <a:latin typeface="Calibri"/>
                <a:cs typeface="Calibri"/>
              </a:defRPr>
            </a:lvl5pPr>
          </a:lstStyle>
          <a:p>
            <a:pPr lvl="0"/>
            <a:r>
              <a:rPr lang="en-US"/>
              <a:t>Click to edit Master text styles</a:t>
            </a:r>
          </a:p>
          <a:p>
            <a:pPr lvl="1"/>
            <a:r>
              <a:rPr lang="en-US"/>
              <a:t>Second level</a:t>
            </a:r>
          </a:p>
          <a:p>
            <a:pPr lvl="2"/>
            <a:r>
              <a:rPr lang="en-US"/>
              <a:t>Third level</a:t>
            </a:r>
          </a:p>
        </p:txBody>
      </p:sp>
      <p:sp>
        <p:nvSpPr>
          <p:cNvPr id="13"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US"/>
              <a:t>Click to edit Master text styles</a:t>
            </a:r>
          </a:p>
        </p:txBody>
      </p:sp>
    </p:spTree>
    <p:extLst>
      <p:ext uri="{BB962C8B-B14F-4D97-AF65-F5344CB8AC3E}">
        <p14:creationId xmlns:p14="http://schemas.microsoft.com/office/powerpoint/2010/main" val="155146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Righ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12"/>
          <p:cNvSpPr>
            <a:spLocks noGrp="1"/>
          </p:cNvSpPr>
          <p:nvPr>
            <p:ph type="body" sz="quarter" idx="16"/>
          </p:nvPr>
        </p:nvSpPr>
        <p:spPr>
          <a:xfrm>
            <a:off x="4739012" y="1440000"/>
            <a:ext cx="4032000" cy="3204000"/>
          </a:xfrm>
          <a:prstGeom prst="rect">
            <a:avLst/>
          </a:prstGeom>
          <a:solidFill>
            <a:schemeClr val="tx1">
              <a:lumMod val="85000"/>
              <a:lumOff val="15000"/>
            </a:schemeClr>
          </a:solidFill>
        </p:spPr>
        <p:txBody>
          <a:bodyPr vert="horz">
            <a:normAutofit/>
          </a:bodyPr>
          <a:lstStyle>
            <a:lvl1pPr marL="360000" indent="-360000">
              <a:spcBef>
                <a:spcPts val="600"/>
              </a:spcBef>
              <a:buSzPct val="100000"/>
              <a:buFontTx/>
              <a:buBlip>
                <a:blip r:embed="rId2"/>
              </a:buBlip>
              <a:defRPr sz="2200">
                <a:solidFill>
                  <a:schemeClr val="bg1"/>
                </a:solidFill>
                <a:latin typeface="Calibri"/>
                <a:cs typeface="Calibri"/>
              </a:defRPr>
            </a:lvl1pPr>
            <a:lvl2pPr marL="720000" indent="-360000">
              <a:spcBef>
                <a:spcPts val="600"/>
              </a:spcBef>
              <a:buSzPct val="100000"/>
              <a:buFontTx/>
              <a:buBlip>
                <a:blip r:embed="rId2"/>
              </a:buBlip>
              <a:defRPr sz="2000">
                <a:solidFill>
                  <a:schemeClr val="bg1"/>
                </a:solidFill>
                <a:latin typeface="Calibri"/>
                <a:cs typeface="Calibri"/>
              </a:defRPr>
            </a:lvl2pPr>
            <a:lvl3pPr marL="1080000" indent="-360000">
              <a:spcBef>
                <a:spcPts val="600"/>
              </a:spcBef>
              <a:buSzPct val="100000"/>
              <a:buFontTx/>
              <a:buBlip>
                <a:blip r:embed="rId2"/>
              </a:buBlip>
              <a:defRPr sz="1800">
                <a:solidFill>
                  <a:schemeClr val="bg1"/>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7689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Four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20"/>
          </p:nvPr>
        </p:nvSpPr>
        <p:spPr>
          <a:xfrm>
            <a:off x="360000" y="1440000"/>
            <a:ext cx="2699008" cy="193185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US"/>
              <a:t>Click to edit Master text styles</a:t>
            </a:r>
          </a:p>
        </p:txBody>
      </p:sp>
      <p:sp>
        <p:nvSpPr>
          <p:cNvPr id="16" name="Text Placeholder 8"/>
          <p:cNvSpPr>
            <a:spLocks noGrp="1"/>
          </p:cNvSpPr>
          <p:nvPr>
            <p:ph type="body" sz="quarter" idx="22"/>
          </p:nvPr>
        </p:nvSpPr>
        <p:spPr>
          <a:xfrm>
            <a:off x="3156208" y="1440000"/>
            <a:ext cx="5625842" cy="1931850"/>
          </a:xfrm>
          <a:prstGeom prst="rect">
            <a:avLst/>
          </a:prstGeom>
          <a:solidFill>
            <a:schemeClr val="bg1">
              <a:alpha val="50000"/>
            </a:schemeClr>
          </a:solidFill>
          <a:effectLst/>
        </p:spPr>
        <p:txBody>
          <a:bodyPr lIns="216000" tIns="140400" rIns="216000" bIns="0">
            <a:noAutofit/>
          </a:bodyPr>
          <a:lstStyle>
            <a:lvl1pPr marL="0" indent="0">
              <a:buFont typeface="Arial"/>
              <a:buNone/>
              <a:defRPr lang="en-US" sz="2400" b="1" cap="none" baseline="0" smtClean="0">
                <a:solidFill>
                  <a:srgbClr val="7F7F7F"/>
                </a:solidFill>
                <a:latin typeface="Calibri"/>
                <a:cs typeface="Calibri"/>
              </a:defRPr>
            </a:lvl1pPr>
          </a:lstStyle>
          <a:p>
            <a:pPr lvl="0"/>
            <a:r>
              <a:rPr lang="en-US"/>
              <a:t>Click to edit Master text styles</a:t>
            </a:r>
          </a:p>
        </p:txBody>
      </p:sp>
      <p:sp>
        <p:nvSpPr>
          <p:cNvPr id="18" name="Text Placeholder 30"/>
          <p:cNvSpPr>
            <a:spLocks noGrp="1"/>
          </p:cNvSpPr>
          <p:nvPr>
            <p:ph type="body" sz="quarter" idx="28"/>
          </p:nvPr>
        </p:nvSpPr>
        <p:spPr>
          <a:xfrm>
            <a:off x="494090" y="2009775"/>
            <a:ext cx="2435391" cy="1262015"/>
          </a:xfrm>
          <a:prstGeom prst="rect">
            <a:avLst/>
          </a:prstGeom>
        </p:spPr>
        <p:txBody>
          <a:bodyPr vert="horz"/>
          <a:lstStyle>
            <a:lvl1pPr marL="360000" indent="-360000">
              <a:buSzPct val="100000"/>
              <a:buFontTx/>
              <a:buBlip>
                <a:blip r:embed="rId2"/>
              </a:buBlip>
              <a:defRPr sz="1800">
                <a:solidFill>
                  <a:srgbClr val="FFFFFF"/>
                </a:solidFill>
                <a:latin typeface="Calibri"/>
                <a:cs typeface="Calibri"/>
              </a:defRPr>
            </a:lvl1pPr>
            <a:lvl2pPr marL="720000" indent="-360000">
              <a:buSzPct val="100000"/>
              <a:buFontTx/>
              <a:buBlip>
                <a:blip r:embed="rId2"/>
              </a:buBlip>
              <a:defRPr sz="1800">
                <a:solidFill>
                  <a:srgbClr val="FFFFFF"/>
                </a:solidFill>
                <a:latin typeface="Calibri"/>
                <a:cs typeface="Calibri"/>
              </a:defRPr>
            </a:lvl2pPr>
            <a:lvl3pPr marL="1170000" indent="-360000">
              <a:buSzPct val="100000"/>
              <a:buFontTx/>
              <a:buBlip>
                <a:blip r:embed="rId2"/>
              </a:buBlip>
              <a:defRPr sz="1800">
                <a:solidFill>
                  <a:srgbClr val="FFFFFF"/>
                </a:solidFill>
                <a:latin typeface="Calibri"/>
                <a:cs typeface="Calibri"/>
              </a:defRPr>
            </a:lvl3pPr>
            <a:lvl4pPr marL="0" indent="-360000">
              <a:buSzPct val="100000"/>
              <a:buFontTx/>
              <a:buBlip>
                <a:blip r:embed="rId3"/>
              </a:buBlip>
              <a:defRPr sz="1600">
                <a:solidFill>
                  <a:schemeClr val="bg1"/>
                </a:solidFill>
              </a:defRPr>
            </a:lvl4pPr>
            <a:lvl5pPr marL="0" indent="-360000">
              <a:buSzPct val="100000"/>
              <a:buFontTx/>
              <a:buBlip>
                <a:blip r:embed="rId3"/>
              </a:buBlip>
              <a:defRPr sz="16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4" name="Text Placeholder 28"/>
          <p:cNvSpPr>
            <a:spLocks noGrp="1"/>
          </p:cNvSpPr>
          <p:nvPr>
            <p:ph type="body" sz="quarter" idx="29"/>
          </p:nvPr>
        </p:nvSpPr>
        <p:spPr>
          <a:xfrm>
            <a:off x="3295354" y="2009775"/>
            <a:ext cx="5372395" cy="1262015"/>
          </a:xfrm>
          <a:prstGeom prst="rect">
            <a:avLst/>
          </a:prstGeom>
        </p:spPr>
        <p:txBody>
          <a:bodyPr vert="horz"/>
          <a:lstStyle>
            <a:lvl1pPr marL="360000" indent="-360000">
              <a:buSzPct val="100000"/>
              <a:buFontTx/>
              <a:buBlip>
                <a:blip r:embed="rId2"/>
              </a:buBlip>
              <a:defRPr sz="1800">
                <a:solidFill>
                  <a:schemeClr val="tx1">
                    <a:lumMod val="85000"/>
                    <a:lumOff val="15000"/>
                  </a:schemeClr>
                </a:solidFill>
                <a:latin typeface="Calibri"/>
                <a:cs typeface="Calibri"/>
              </a:defRPr>
            </a:lvl1pPr>
            <a:lvl2pPr marL="720000" indent="-360000">
              <a:buSzPct val="100000"/>
              <a:buFontTx/>
              <a:buBlip>
                <a:blip r:embed="rId2"/>
              </a:buBlip>
              <a:defRPr sz="1800">
                <a:solidFill>
                  <a:schemeClr val="tx1">
                    <a:lumMod val="85000"/>
                    <a:lumOff val="15000"/>
                  </a:schemeClr>
                </a:solidFill>
                <a:latin typeface="Calibri"/>
                <a:cs typeface="Calibri"/>
              </a:defRPr>
            </a:lvl2pPr>
            <a:lvl3pPr marL="1170000" indent="-360000">
              <a:buSzPct val="100000"/>
              <a:buFontTx/>
              <a:buBlip>
                <a:blip r:embed="rId2"/>
              </a:buBlip>
              <a:defRPr sz="1800">
                <a:solidFill>
                  <a:schemeClr val="tx1">
                    <a:lumMod val="85000"/>
                    <a:lumOff val="15000"/>
                  </a:schemeClr>
                </a:solidFill>
                <a:latin typeface="Calibri"/>
                <a:cs typeface="Calibri"/>
              </a:defRPr>
            </a:lvl3pPr>
            <a:lvl4pPr marL="0" indent="-360000">
              <a:buSzPct val="100000"/>
              <a:buFontTx/>
              <a:buBlip>
                <a:blip r:embed="rId3"/>
              </a:buBlip>
              <a:defRPr sz="1600">
                <a:solidFill>
                  <a:schemeClr val="tx1">
                    <a:lumMod val="85000"/>
                    <a:lumOff val="15000"/>
                  </a:schemeClr>
                </a:solidFill>
              </a:defRPr>
            </a:lvl4pPr>
            <a:lvl5pPr marL="0" indent="-360000">
              <a:buSzPct val="100000"/>
              <a:buFontTx/>
              <a:buBlip>
                <a:blip r:embed="rId3"/>
              </a:buBlip>
              <a:defRPr sz="16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p:txBody>
      </p:sp>
      <p:sp>
        <p:nvSpPr>
          <p:cNvPr id="11" name="Text Placeholder 8"/>
          <p:cNvSpPr>
            <a:spLocks noGrp="1"/>
          </p:cNvSpPr>
          <p:nvPr>
            <p:ph type="body" sz="quarter" idx="30"/>
          </p:nvPr>
        </p:nvSpPr>
        <p:spPr>
          <a:xfrm>
            <a:off x="363823" y="3687900"/>
            <a:ext cx="2699008" cy="193185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US"/>
              <a:t>Click to edit Master text styles</a:t>
            </a:r>
          </a:p>
        </p:txBody>
      </p:sp>
      <p:sp>
        <p:nvSpPr>
          <p:cNvPr id="12" name="Text Placeholder 8"/>
          <p:cNvSpPr>
            <a:spLocks noGrp="1"/>
          </p:cNvSpPr>
          <p:nvPr>
            <p:ph type="body" sz="quarter" idx="31"/>
          </p:nvPr>
        </p:nvSpPr>
        <p:spPr>
          <a:xfrm>
            <a:off x="3160031" y="3687900"/>
            <a:ext cx="5625842" cy="1931850"/>
          </a:xfrm>
          <a:prstGeom prst="rect">
            <a:avLst/>
          </a:prstGeom>
          <a:solidFill>
            <a:schemeClr val="bg1">
              <a:alpha val="50000"/>
            </a:schemeClr>
          </a:solidFill>
          <a:effectLst/>
        </p:spPr>
        <p:txBody>
          <a:bodyPr lIns="216000" tIns="140400" rIns="216000" bIns="0">
            <a:noAutofit/>
          </a:bodyPr>
          <a:lstStyle>
            <a:lvl1pPr marL="0" indent="0">
              <a:buFont typeface="Arial"/>
              <a:buNone/>
              <a:defRPr lang="en-US" sz="2400" b="1" cap="none" baseline="0" smtClean="0">
                <a:solidFill>
                  <a:srgbClr val="7F7F7F"/>
                </a:solidFill>
                <a:latin typeface="Calibri"/>
                <a:cs typeface="Calibri"/>
              </a:defRPr>
            </a:lvl1pPr>
          </a:lstStyle>
          <a:p>
            <a:pPr lvl="0"/>
            <a:r>
              <a:rPr lang="en-US"/>
              <a:t>Click to edit Master text styles</a:t>
            </a:r>
          </a:p>
        </p:txBody>
      </p:sp>
      <p:sp>
        <p:nvSpPr>
          <p:cNvPr id="13" name="Text Placeholder 30"/>
          <p:cNvSpPr>
            <a:spLocks noGrp="1"/>
          </p:cNvSpPr>
          <p:nvPr>
            <p:ph type="body" sz="quarter" idx="32"/>
          </p:nvPr>
        </p:nvSpPr>
        <p:spPr>
          <a:xfrm>
            <a:off x="497913" y="4257675"/>
            <a:ext cx="2435391" cy="1262015"/>
          </a:xfrm>
          <a:prstGeom prst="rect">
            <a:avLst/>
          </a:prstGeom>
        </p:spPr>
        <p:txBody>
          <a:bodyPr vert="horz"/>
          <a:lstStyle>
            <a:lvl1pPr marL="360000" indent="-360000">
              <a:buSzPct val="100000"/>
              <a:buFontTx/>
              <a:buBlip>
                <a:blip r:embed="rId2"/>
              </a:buBlip>
              <a:defRPr sz="1800">
                <a:solidFill>
                  <a:srgbClr val="FFFFFF"/>
                </a:solidFill>
                <a:latin typeface="Calibri"/>
                <a:cs typeface="Calibri"/>
              </a:defRPr>
            </a:lvl1pPr>
            <a:lvl2pPr marL="720000" indent="-360000">
              <a:buSzPct val="100000"/>
              <a:buFontTx/>
              <a:buBlip>
                <a:blip r:embed="rId2"/>
              </a:buBlip>
              <a:defRPr sz="1800">
                <a:solidFill>
                  <a:srgbClr val="FFFFFF"/>
                </a:solidFill>
                <a:latin typeface="Calibri"/>
                <a:cs typeface="Calibri"/>
              </a:defRPr>
            </a:lvl2pPr>
            <a:lvl3pPr marL="1170000" indent="-360000">
              <a:buSzPct val="100000"/>
              <a:buFontTx/>
              <a:buBlip>
                <a:blip r:embed="rId2"/>
              </a:buBlip>
              <a:defRPr sz="1800">
                <a:solidFill>
                  <a:srgbClr val="FFFFFF"/>
                </a:solidFill>
                <a:latin typeface="Calibri"/>
                <a:cs typeface="Calibri"/>
              </a:defRPr>
            </a:lvl3pPr>
            <a:lvl4pPr marL="0" indent="-360000">
              <a:buSzPct val="100000"/>
              <a:buFontTx/>
              <a:buBlip>
                <a:blip r:embed="rId3"/>
              </a:buBlip>
              <a:defRPr sz="1600">
                <a:solidFill>
                  <a:schemeClr val="bg1"/>
                </a:solidFill>
              </a:defRPr>
            </a:lvl4pPr>
            <a:lvl5pPr marL="0" indent="-360000">
              <a:buSzPct val="100000"/>
              <a:buFontTx/>
              <a:buBlip>
                <a:blip r:embed="rId3"/>
              </a:buBlip>
              <a:defRPr sz="16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9" name="Text Placeholder 28"/>
          <p:cNvSpPr>
            <a:spLocks noGrp="1"/>
          </p:cNvSpPr>
          <p:nvPr>
            <p:ph type="body" sz="quarter" idx="33"/>
          </p:nvPr>
        </p:nvSpPr>
        <p:spPr>
          <a:xfrm>
            <a:off x="3299177" y="4257675"/>
            <a:ext cx="5372395" cy="1262015"/>
          </a:xfrm>
          <a:prstGeom prst="rect">
            <a:avLst/>
          </a:prstGeom>
        </p:spPr>
        <p:txBody>
          <a:bodyPr vert="horz"/>
          <a:lstStyle>
            <a:lvl1pPr marL="360000" indent="-360000">
              <a:buSzPct val="100000"/>
              <a:buFontTx/>
              <a:buBlip>
                <a:blip r:embed="rId2"/>
              </a:buBlip>
              <a:defRPr sz="1800">
                <a:solidFill>
                  <a:schemeClr val="tx1">
                    <a:lumMod val="85000"/>
                    <a:lumOff val="15000"/>
                  </a:schemeClr>
                </a:solidFill>
                <a:latin typeface="Calibri"/>
                <a:cs typeface="Calibri"/>
              </a:defRPr>
            </a:lvl1pPr>
            <a:lvl2pPr marL="720000" indent="-360000">
              <a:buSzPct val="100000"/>
              <a:buFontTx/>
              <a:buBlip>
                <a:blip r:embed="rId2"/>
              </a:buBlip>
              <a:defRPr sz="1800">
                <a:solidFill>
                  <a:schemeClr val="tx1">
                    <a:lumMod val="85000"/>
                    <a:lumOff val="15000"/>
                  </a:schemeClr>
                </a:solidFill>
                <a:latin typeface="Calibri"/>
                <a:cs typeface="Calibri"/>
              </a:defRPr>
            </a:lvl2pPr>
            <a:lvl3pPr marL="1170000" indent="-360000">
              <a:buSzPct val="100000"/>
              <a:buFontTx/>
              <a:buBlip>
                <a:blip r:embed="rId2"/>
              </a:buBlip>
              <a:defRPr sz="1800">
                <a:solidFill>
                  <a:schemeClr val="tx1">
                    <a:lumMod val="85000"/>
                    <a:lumOff val="15000"/>
                  </a:schemeClr>
                </a:solidFill>
                <a:latin typeface="Calibri"/>
                <a:cs typeface="Calibri"/>
              </a:defRPr>
            </a:lvl3pPr>
            <a:lvl4pPr marL="0" indent="-360000">
              <a:buSzPct val="100000"/>
              <a:buFontTx/>
              <a:buBlip>
                <a:blip r:embed="rId3"/>
              </a:buBlip>
              <a:defRPr sz="1600">
                <a:solidFill>
                  <a:schemeClr val="tx1">
                    <a:lumMod val="85000"/>
                    <a:lumOff val="15000"/>
                  </a:schemeClr>
                </a:solidFill>
              </a:defRPr>
            </a:lvl4pPr>
            <a:lvl5pPr marL="0" indent="-360000">
              <a:buSzPct val="100000"/>
              <a:buFontTx/>
              <a:buBlip>
                <a:blip r:embed="rId3"/>
              </a:buBlip>
              <a:defRPr sz="16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09407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Blank Pag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316913" y="6524625"/>
            <a:ext cx="719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defRPr/>
            </a:pPr>
            <a:r>
              <a:rPr lang="en-GB" altLang="en-US" sz="1100" b="0" i="0">
                <a:ea typeface="ヒラギノ角ゴ Pro W3"/>
                <a:cs typeface="Arial" pitchFamily="34" charset="0"/>
              </a:rPr>
              <a:t>Slide </a:t>
            </a:r>
            <a:fld id="{6FFB58EA-EEB9-4C9B-B262-293046BC8C9D}" type="slidenum">
              <a:rPr lang="en-GB" altLang="en-US" sz="1100" b="0" i="0" smtClean="0">
                <a:ea typeface="ヒラギノ角ゴ Pro W3"/>
                <a:cs typeface="Arial" pitchFamily="34" charset="0"/>
              </a:rPr>
              <a:pPr eaLnBrk="1" hangingPunct="1">
                <a:spcBef>
                  <a:spcPct val="20000"/>
                </a:spcBef>
                <a:buSzPct val="100000"/>
                <a:defRPr/>
              </a:pPr>
              <a:t>‹#›</a:t>
            </a:fld>
            <a:endParaRPr lang="en-GB" altLang="en-US" sz="1100" b="0" i="0">
              <a:ea typeface="ヒラギノ角ゴ Pro W3"/>
              <a:cs typeface="Arial" pitchFamily="34" charset="0"/>
            </a:endParaRPr>
          </a:p>
        </p:txBody>
      </p:sp>
      <p:sp>
        <p:nvSpPr>
          <p:cNvPr id="4" name="TextBox 3"/>
          <p:cNvSpPr txBox="1">
            <a:spLocks noChangeArrowheads="1"/>
          </p:cNvSpPr>
          <p:nvPr userDrawn="1"/>
        </p:nvSpPr>
        <p:spPr bwMode="auto">
          <a:xfrm>
            <a:off x="7977188" y="9525"/>
            <a:ext cx="8826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algn="ctr" eaLnBrk="1" hangingPunct="1">
              <a:spcBef>
                <a:spcPct val="20000"/>
              </a:spcBef>
              <a:buSzPct val="100000"/>
              <a:defRPr/>
            </a:pPr>
            <a:r>
              <a:rPr lang="en-GB" altLang="en-US" sz="1400" b="0" i="0" dirty="0">
                <a:ea typeface="ヒラギノ角ゴ Pro W3"/>
                <a:cs typeface="Arial" pitchFamily="34" charset="0"/>
              </a:rPr>
              <a:t>Edition 1</a:t>
            </a:r>
          </a:p>
          <a:p>
            <a:pPr algn="ctr" eaLnBrk="1" hangingPunct="1">
              <a:spcBef>
                <a:spcPct val="20000"/>
              </a:spcBef>
              <a:buSzPct val="100000"/>
              <a:defRPr/>
            </a:pPr>
            <a:r>
              <a:rPr lang="en-GB" altLang="en-US" sz="1400" b="0" i="0" dirty="0">
                <a:ea typeface="ヒラギノ角ゴ Pro W3"/>
                <a:cs typeface="Arial" pitchFamily="34" charset="0"/>
              </a:rPr>
              <a:t>Rev 10</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29579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 descr="section header slid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9144000"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rot="5400000">
            <a:off x="-1466850" y="2082800"/>
            <a:ext cx="4167188" cy="1588"/>
          </a:xfrm>
          <a:prstGeom prst="line">
            <a:avLst/>
          </a:prstGeom>
          <a:ln>
            <a:solidFill>
              <a:srgbClr val="E89A0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46712" y="2391855"/>
            <a:ext cx="5746589" cy="1940760"/>
          </a:xfrm>
          <a:effectLst/>
        </p:spPr>
        <p:txBody>
          <a:bodyPr anchor="b"/>
          <a:lstStyle>
            <a:lvl1pPr algn="l">
              <a:lnSpc>
                <a:spcPct val="100000"/>
              </a:lnSpc>
              <a:defRPr sz="4800" b="0" cap="none">
                <a:solidFill>
                  <a:srgbClr val="E89A0A"/>
                </a:solidFill>
              </a:defRPr>
            </a:lvl1pPr>
          </a:lstStyle>
          <a:p>
            <a:r>
              <a:rPr lang="en-US"/>
              <a:t>Click to edit Master title style</a:t>
            </a:r>
            <a:endParaRPr lang="en-US" dirty="0"/>
          </a:p>
        </p:txBody>
      </p:sp>
      <p:sp>
        <p:nvSpPr>
          <p:cNvPr id="3" name="Text Placeholder 2"/>
          <p:cNvSpPr>
            <a:spLocks noGrp="1"/>
          </p:cNvSpPr>
          <p:nvPr>
            <p:ph type="body" idx="1"/>
          </p:nvPr>
        </p:nvSpPr>
        <p:spPr>
          <a:xfrm>
            <a:off x="646712" y="4504785"/>
            <a:ext cx="5746589" cy="2086092"/>
          </a:xfrm>
          <a:prstGeom prst="rect">
            <a:avLst/>
          </a:prstGeom>
        </p:spPr>
        <p:txBody>
          <a:bodyPr anchor="t"/>
          <a:lstStyle>
            <a:lvl1pPr marL="0" indent="0">
              <a:lnSpc>
                <a:spcPts val="2200"/>
              </a:lnSpc>
              <a:buNone/>
              <a:defRPr sz="2400">
                <a:solidFill>
                  <a:schemeClr val="bg1"/>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2705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with Department">
    <p:spTree>
      <p:nvGrpSpPr>
        <p:cNvPr id="1" name=""/>
        <p:cNvGrpSpPr/>
        <p:nvPr/>
      </p:nvGrpSpPr>
      <p:grpSpPr>
        <a:xfrm>
          <a:off x="0" y="0"/>
          <a:ext cx="0" cy="0"/>
          <a:chOff x="0" y="0"/>
          <a:chExt cx="0" cy="0"/>
        </a:xfrm>
      </p:grpSpPr>
      <p:pic>
        <p:nvPicPr>
          <p:cNvPr id="7" name="Picture 3" descr="section header slid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9144000"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rot="5400000">
            <a:off x="6317457" y="2083594"/>
            <a:ext cx="41656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14934" y="2391855"/>
            <a:ext cx="5746589" cy="1940760"/>
          </a:xfrm>
          <a:effectLst/>
        </p:spPr>
        <p:txBody>
          <a:bodyPr anchor="b"/>
          <a:lstStyle>
            <a:lvl1pPr algn="r">
              <a:lnSpc>
                <a:spcPts val="6600"/>
              </a:lnSpc>
              <a:defRPr sz="4800" b="0" cap="none">
                <a:solidFill>
                  <a:srgbClr val="0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14934" y="4504785"/>
            <a:ext cx="5746589" cy="2086092"/>
          </a:xfrm>
          <a:prstGeom prst="rect">
            <a:avLst/>
          </a:prstGeom>
        </p:spPr>
        <p:txBody>
          <a:bodyPr anchor="t">
            <a:normAutofit/>
          </a:bodyPr>
          <a:lstStyle>
            <a:lvl1pPr marL="0" indent="0" algn="r">
              <a:lnSpc>
                <a:spcPts val="2200"/>
              </a:lnSpc>
              <a:buNone/>
              <a:defRPr sz="2400" baseline="0">
                <a:solidFill>
                  <a:schemeClr val="bg1"/>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rot="5400000">
            <a:off x="-655580" y="4220674"/>
            <a:ext cx="4041787" cy="384152"/>
          </a:xfrm>
          <a:prstGeom prst="rect">
            <a:avLst/>
          </a:prstGeom>
        </p:spPr>
        <p:txBody>
          <a:bodyPr anchor="t"/>
          <a:lstStyle>
            <a:lvl1pPr marL="0" indent="0" algn="l">
              <a:buNone/>
              <a:defRPr sz="1800" b="1" cap="all" baseline="0">
                <a:solidFill>
                  <a:srgbClr val="E89A0A"/>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Text Placeholder 2"/>
          <p:cNvSpPr>
            <a:spLocks noGrp="1"/>
          </p:cNvSpPr>
          <p:nvPr>
            <p:ph type="body" idx="11"/>
          </p:nvPr>
        </p:nvSpPr>
        <p:spPr>
          <a:xfrm rot="5400000">
            <a:off x="-962811" y="4220674"/>
            <a:ext cx="4041787" cy="384152"/>
          </a:xfrm>
          <a:prstGeom prst="rect">
            <a:avLst/>
          </a:prstGeom>
        </p:spPr>
        <p:txBody>
          <a:bodyPr anchor="t"/>
          <a:lstStyle>
            <a:lvl1pPr marL="0" indent="0" algn="l">
              <a:buNone/>
              <a:defRPr sz="1500" b="1" cap="all">
                <a:solidFill>
                  <a:schemeClr val="bg1">
                    <a:lumMod val="65000"/>
                  </a:schemeClr>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563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icture with Caption Example">
    <p:spTree>
      <p:nvGrpSpPr>
        <p:cNvPr id="1" name=""/>
        <p:cNvGrpSpPr/>
        <p:nvPr/>
      </p:nvGrpSpPr>
      <p:grpSpPr>
        <a:xfrm>
          <a:off x="0" y="0"/>
          <a:ext cx="0" cy="0"/>
          <a:chOff x="0" y="0"/>
          <a:chExt cx="0" cy="0"/>
        </a:xfrm>
      </p:grpSpPr>
      <p:pic>
        <p:nvPicPr>
          <p:cNvPr id="5" name="Picture 3" descr="title slide_BG_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Title-slide-with-image_BG_0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259263"/>
            <a:ext cx="9144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rot="5400000">
            <a:off x="-2670175" y="3287713"/>
            <a:ext cx="6577013" cy="1587"/>
          </a:xfrm>
          <a:prstGeom prst="line">
            <a:avLst/>
          </a:prstGeom>
          <a:ln>
            <a:solidFill>
              <a:srgbClr val="E89A0A"/>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a:spLocks noChangeArrowheads="1"/>
          </p:cNvSpPr>
          <p:nvPr/>
        </p:nvSpPr>
        <p:spPr bwMode="auto">
          <a:xfrm>
            <a:off x="9309100" y="2781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5113" indent="-265113"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algn="r" eaLnBrk="1" hangingPunct="1">
              <a:spcBef>
                <a:spcPct val="20000"/>
              </a:spcBef>
              <a:buSzPct val="100000"/>
              <a:buFontTx/>
              <a:buBlip>
                <a:blip r:embed="rId4"/>
              </a:buBlip>
              <a:defRPr/>
            </a:pPr>
            <a:endParaRPr lang="en-US" altLang="en-US" b="0" i="0">
              <a:ea typeface="ヒラギノ角ゴ Pro W3"/>
              <a:cs typeface="Arial" pitchFamily="34" charset="0"/>
            </a:endParaRPr>
          </a:p>
        </p:txBody>
      </p:sp>
      <p:sp>
        <p:nvSpPr>
          <p:cNvPr id="2" name="Title 1"/>
          <p:cNvSpPr>
            <a:spLocks noGrp="1"/>
          </p:cNvSpPr>
          <p:nvPr>
            <p:ph type="title"/>
          </p:nvPr>
        </p:nvSpPr>
        <p:spPr>
          <a:xfrm>
            <a:off x="818228" y="4916858"/>
            <a:ext cx="4558675" cy="1102941"/>
          </a:xfrm>
          <a:effectLst/>
        </p:spPr>
        <p:txBody>
          <a:bodyPr anchor="b"/>
          <a:lstStyle>
            <a:lvl1pPr algn="l">
              <a:lnSpc>
                <a:spcPts val="4600"/>
              </a:lnSpc>
              <a:defRPr sz="4000" b="0" cap="none"/>
            </a:lvl1pPr>
          </a:lstStyle>
          <a:p>
            <a:r>
              <a:rPr lang="en-US"/>
              <a:t>Click to edit Master title style</a:t>
            </a:r>
            <a:endParaRPr lang="en-US" dirty="0"/>
          </a:p>
        </p:txBody>
      </p:sp>
      <p:sp>
        <p:nvSpPr>
          <p:cNvPr id="4" name="Text Placeholder 3"/>
          <p:cNvSpPr>
            <a:spLocks noGrp="1"/>
          </p:cNvSpPr>
          <p:nvPr>
            <p:ph type="body" sz="half" idx="2"/>
          </p:nvPr>
        </p:nvSpPr>
        <p:spPr>
          <a:xfrm>
            <a:off x="818228" y="6054183"/>
            <a:ext cx="4558675" cy="587628"/>
          </a:xfrm>
          <a:prstGeom prst="rect">
            <a:avLst/>
          </a:prstGeom>
        </p:spPr>
        <p:txBody>
          <a:bodyPr>
            <a:normAutofit/>
          </a:bodyPr>
          <a:lstStyle>
            <a:lvl1pPr marL="0" indent="0">
              <a:lnSpc>
                <a:spcPts val="1800"/>
              </a:lnSpc>
              <a:buNone/>
              <a:defRPr sz="1800">
                <a:solidFill>
                  <a:srgbClr val="E89A0A"/>
                </a:solidFill>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85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 &amp; Content">
    <p:spTree>
      <p:nvGrpSpPr>
        <p:cNvPr id="1" name=""/>
        <p:cNvGrpSpPr/>
        <p:nvPr/>
      </p:nvGrpSpPr>
      <p:grpSpPr>
        <a:xfrm>
          <a:off x="0" y="0"/>
          <a:ext cx="0" cy="0"/>
          <a:chOff x="0" y="0"/>
          <a:chExt cx="0" cy="0"/>
        </a:xfrm>
      </p:grpSpPr>
      <p:sp>
        <p:nvSpPr>
          <p:cNvPr id="11" name="Text Placeholder 12"/>
          <p:cNvSpPr>
            <a:spLocks noGrp="1"/>
          </p:cNvSpPr>
          <p:nvPr>
            <p:ph type="body" sz="quarter" idx="15"/>
          </p:nvPr>
        </p:nvSpPr>
        <p:spPr>
          <a:xfrm>
            <a:off x="360000" y="1131240"/>
            <a:ext cx="8416800" cy="4176000"/>
          </a:xfrm>
          <a:prstGeom prst="rect">
            <a:avLst/>
          </a:prstGeom>
        </p:spPr>
        <p:txBody>
          <a:bodyPr vert="horz">
            <a:normAutofit/>
          </a:bodyPr>
          <a:lstStyle>
            <a:lvl1pPr marL="360000" indent="-360000">
              <a:spcBef>
                <a:spcPts val="600"/>
              </a:spcBef>
              <a:buSzPct val="100000"/>
              <a:buFontTx/>
              <a:buBlip>
                <a:blip r:embed="rId2"/>
              </a:buBlip>
              <a:defRPr sz="2400" kern="1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200" kern="12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2000" kern="12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kern="12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2400" kern="1200">
                <a:solidFill>
                  <a:schemeClr val="tx1">
                    <a:lumMod val="85000"/>
                    <a:lumOff val="15000"/>
                  </a:schemeClr>
                </a:solidFill>
                <a:latin typeface="Calibri"/>
                <a:cs typeface="Calibri"/>
              </a:defRPr>
            </a:lvl5pPr>
            <a:lvl6pPr marL="1800000" indent="0">
              <a:spcBef>
                <a:spcPts val="600"/>
              </a:spcBef>
              <a:buSzPct val="100000"/>
              <a:buFontTx/>
              <a:buNone/>
              <a:defRPr sz="2400">
                <a:solidFill>
                  <a:schemeClr val="tx1">
                    <a:lumMod val="85000"/>
                    <a:lumOff val="15000"/>
                  </a:schemeClr>
                </a:solidFill>
                <a:latin typeface="Calibri"/>
                <a:cs typeface="Calibri"/>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Placeholder 1"/>
          <p:cNvSpPr>
            <a:spLocks noGrp="1"/>
          </p:cNvSpPr>
          <p:nvPr>
            <p:ph type="title"/>
          </p:nvPr>
        </p:nvSpPr>
        <p:spPr bwMode="auto">
          <a:xfrm>
            <a:off x="360000"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a:lstStyle/>
          <a:p>
            <a:pPr lvl="0"/>
            <a:r>
              <a:rPr lang="en-US"/>
              <a:t>Click to edit Master title style</a:t>
            </a:r>
            <a:endParaRPr lang="en-US" dirty="0"/>
          </a:p>
        </p:txBody>
      </p:sp>
    </p:spTree>
    <p:extLst>
      <p:ext uri="{BB962C8B-B14F-4D97-AF65-F5344CB8AC3E}">
        <p14:creationId xmlns:p14="http://schemas.microsoft.com/office/powerpoint/2010/main" val="1417156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0664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2277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6478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Intro, Content">
    <p:spTree>
      <p:nvGrpSpPr>
        <p:cNvPr id="1" name=""/>
        <p:cNvGrpSpPr/>
        <p:nvPr/>
      </p:nvGrpSpPr>
      <p:grpSpPr>
        <a:xfrm>
          <a:off x="0" y="0"/>
          <a:ext cx="0" cy="0"/>
          <a:chOff x="0" y="0"/>
          <a:chExt cx="0" cy="0"/>
        </a:xfrm>
      </p:grpSpPr>
      <p:sp>
        <p:nvSpPr>
          <p:cNvPr id="6"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US"/>
              <a:t>Click to edit Master text styles</a:t>
            </a:r>
          </a:p>
        </p:txBody>
      </p:sp>
      <p:sp>
        <p:nvSpPr>
          <p:cNvPr id="7" name="Text Placeholder 12"/>
          <p:cNvSpPr>
            <a:spLocks noGrp="1"/>
          </p:cNvSpPr>
          <p:nvPr>
            <p:ph type="body" sz="quarter" idx="15"/>
          </p:nvPr>
        </p:nvSpPr>
        <p:spPr>
          <a:xfrm>
            <a:off x="359999" y="2412000"/>
            <a:ext cx="8416801" cy="3204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US"/>
              <a:t>Click to edit Master text styles</a:t>
            </a:r>
          </a:p>
          <a:p>
            <a:pPr lvl="1"/>
            <a:r>
              <a:rPr lang="en-US"/>
              <a:t>Second level</a:t>
            </a:r>
          </a:p>
          <a:p>
            <a:pPr lvl="2"/>
            <a:r>
              <a:rPr lang="en-US"/>
              <a:t>Third level</a:t>
            </a:r>
          </a:p>
        </p:txBody>
      </p:sp>
      <p:sp>
        <p:nvSpPr>
          <p:cNvPr id="8" name="Title Placeholder 1"/>
          <p:cNvSpPr>
            <a:spLocks noGrp="1"/>
          </p:cNvSpPr>
          <p:nvPr>
            <p:ph type="title"/>
          </p:nvPr>
        </p:nvSpPr>
        <p:spPr bwMode="auto">
          <a:xfrm>
            <a:off x="360000"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a:lstStyle/>
          <a:p>
            <a:pPr lvl="0"/>
            <a:r>
              <a:rPr lang="en-US"/>
              <a:t>Click to edit Master title style</a:t>
            </a:r>
            <a:endParaRPr lang="en-US" dirty="0"/>
          </a:p>
        </p:txBody>
      </p:sp>
    </p:spTree>
    <p:extLst>
      <p:ext uri="{BB962C8B-B14F-4D97-AF65-F5344CB8AC3E}">
        <p14:creationId xmlns:p14="http://schemas.microsoft.com/office/powerpoint/2010/main" val="1261572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Intro,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4"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US"/>
              <a:t>Click to edit Master text styles</a:t>
            </a:r>
          </a:p>
        </p:txBody>
      </p:sp>
      <p:sp>
        <p:nvSpPr>
          <p:cNvPr id="15" name="Text Placeholder 12"/>
          <p:cNvSpPr>
            <a:spLocks noGrp="1"/>
          </p:cNvSpPr>
          <p:nvPr>
            <p:ph type="body" sz="quarter" idx="15"/>
          </p:nvPr>
        </p:nvSpPr>
        <p:spPr>
          <a:xfrm>
            <a:off x="360000" y="2412000"/>
            <a:ext cx="4032000" cy="3204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US"/>
              <a:t>Click to edit Master text styles</a:t>
            </a:r>
          </a:p>
          <a:p>
            <a:pPr lvl="1"/>
            <a:r>
              <a:rPr lang="en-US"/>
              <a:t>Second level</a:t>
            </a:r>
          </a:p>
          <a:p>
            <a:pPr lvl="2"/>
            <a:r>
              <a:rPr lang="en-US"/>
              <a:t>Third level</a:t>
            </a:r>
          </a:p>
        </p:txBody>
      </p:sp>
      <p:sp>
        <p:nvSpPr>
          <p:cNvPr id="16" name="Text Placeholder 12"/>
          <p:cNvSpPr>
            <a:spLocks noGrp="1"/>
          </p:cNvSpPr>
          <p:nvPr>
            <p:ph type="body" sz="quarter" idx="16"/>
          </p:nvPr>
        </p:nvSpPr>
        <p:spPr>
          <a:xfrm>
            <a:off x="4739012" y="2412000"/>
            <a:ext cx="4032000" cy="3204000"/>
          </a:xfrm>
          <a:prstGeom prst="rect">
            <a:avLst/>
          </a:prstGeom>
        </p:spPr>
        <p:txBody>
          <a:bodyPr vert="horz">
            <a:normAutofit/>
          </a:bodyPr>
          <a:lstStyle>
            <a:lvl1pPr marL="360000" indent="-360000">
              <a:spcBef>
                <a:spcPts val="600"/>
              </a:spcBef>
              <a:buSzPct val="100000"/>
              <a:buFontTx/>
              <a:buBlip>
                <a:blip r:embed="rId2"/>
              </a:buBlip>
              <a:defRPr sz="220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3389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4" name="Text Placeholder 8"/>
          <p:cNvSpPr>
            <a:spLocks noGrp="1"/>
          </p:cNvSpPr>
          <p:nvPr>
            <p:ph type="body" sz="quarter" idx="13"/>
          </p:nvPr>
        </p:nvSpPr>
        <p:spPr>
          <a:xfrm>
            <a:off x="360000" y="1440000"/>
            <a:ext cx="4032000" cy="458287"/>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US"/>
              <a:t>Click to edit Master text styles</a:t>
            </a:r>
          </a:p>
        </p:txBody>
      </p:sp>
      <p:sp>
        <p:nvSpPr>
          <p:cNvPr id="15" name="Text Placeholder 12"/>
          <p:cNvSpPr>
            <a:spLocks noGrp="1"/>
          </p:cNvSpPr>
          <p:nvPr>
            <p:ph type="body" sz="quarter" idx="15"/>
          </p:nvPr>
        </p:nvSpPr>
        <p:spPr>
          <a:xfrm>
            <a:off x="360000" y="2000250"/>
            <a:ext cx="4032000" cy="3618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US"/>
              <a:t>Click to edit Master text styles</a:t>
            </a:r>
          </a:p>
          <a:p>
            <a:pPr lvl="1"/>
            <a:r>
              <a:rPr lang="en-US"/>
              <a:t>Second level</a:t>
            </a:r>
          </a:p>
          <a:p>
            <a:pPr lvl="2"/>
            <a:r>
              <a:rPr lang="en-US"/>
              <a:t>Third level</a:t>
            </a:r>
          </a:p>
        </p:txBody>
      </p:sp>
      <p:sp>
        <p:nvSpPr>
          <p:cNvPr id="16" name="Text Placeholder 12"/>
          <p:cNvSpPr>
            <a:spLocks noGrp="1"/>
          </p:cNvSpPr>
          <p:nvPr>
            <p:ph type="body" sz="quarter" idx="16"/>
          </p:nvPr>
        </p:nvSpPr>
        <p:spPr>
          <a:xfrm>
            <a:off x="4739012" y="2003062"/>
            <a:ext cx="4032000" cy="3618000"/>
          </a:xfrm>
          <a:prstGeom prst="rect">
            <a:avLst/>
          </a:prstGeom>
        </p:spPr>
        <p:txBody>
          <a:bodyPr vert="horz">
            <a:normAutofit/>
          </a:bodyPr>
          <a:lstStyle>
            <a:lvl1pPr marL="360000" indent="-360000">
              <a:spcBef>
                <a:spcPts val="600"/>
              </a:spcBef>
              <a:buSzPct val="100000"/>
              <a:buFontTx/>
              <a:buBlip>
                <a:blip r:embed="rId2"/>
              </a:buBlip>
              <a:defRPr sz="220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US"/>
              <a:t>Click to edit Master text styles</a:t>
            </a:r>
          </a:p>
          <a:p>
            <a:pPr lvl="1"/>
            <a:r>
              <a:rPr lang="en-US"/>
              <a:t>Second level</a:t>
            </a:r>
          </a:p>
          <a:p>
            <a:pPr lvl="2"/>
            <a:r>
              <a:rPr lang="en-US"/>
              <a:t>Third level</a:t>
            </a:r>
          </a:p>
        </p:txBody>
      </p:sp>
      <p:sp>
        <p:nvSpPr>
          <p:cNvPr id="6" name="Text Placeholder 8"/>
          <p:cNvSpPr>
            <a:spLocks noGrp="1"/>
          </p:cNvSpPr>
          <p:nvPr>
            <p:ph type="body" sz="quarter" idx="17"/>
          </p:nvPr>
        </p:nvSpPr>
        <p:spPr>
          <a:xfrm>
            <a:off x="4739012" y="1440000"/>
            <a:ext cx="4032000" cy="458287"/>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US"/>
              <a:t>Click to edit Master text styles</a:t>
            </a:r>
          </a:p>
        </p:txBody>
      </p:sp>
    </p:spTree>
    <p:extLst>
      <p:ext uri="{BB962C8B-B14F-4D97-AF65-F5344CB8AC3E}">
        <p14:creationId xmlns:p14="http://schemas.microsoft.com/office/powerpoint/2010/main" val="247323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Intro, Two Columns Right Box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4"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US"/>
              <a:t>Click to edit Master text styles</a:t>
            </a:r>
          </a:p>
        </p:txBody>
      </p:sp>
      <p:sp>
        <p:nvSpPr>
          <p:cNvPr id="15" name="Text Placeholder 12"/>
          <p:cNvSpPr>
            <a:spLocks noGrp="1"/>
          </p:cNvSpPr>
          <p:nvPr>
            <p:ph type="body" sz="quarter" idx="15"/>
          </p:nvPr>
        </p:nvSpPr>
        <p:spPr>
          <a:xfrm>
            <a:off x="360000" y="2411999"/>
            <a:ext cx="4032000" cy="3204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US"/>
              <a:t>Click to edit Master text styles</a:t>
            </a:r>
          </a:p>
          <a:p>
            <a:pPr lvl="1"/>
            <a:r>
              <a:rPr lang="en-US"/>
              <a:t>Second level</a:t>
            </a:r>
          </a:p>
          <a:p>
            <a:pPr lvl="2"/>
            <a:r>
              <a:rPr lang="en-US"/>
              <a:t>Third level</a:t>
            </a:r>
          </a:p>
        </p:txBody>
      </p:sp>
      <p:sp>
        <p:nvSpPr>
          <p:cNvPr id="16" name="Text Placeholder 12"/>
          <p:cNvSpPr>
            <a:spLocks noGrp="1"/>
          </p:cNvSpPr>
          <p:nvPr>
            <p:ph type="body" sz="quarter" idx="16"/>
          </p:nvPr>
        </p:nvSpPr>
        <p:spPr>
          <a:xfrm>
            <a:off x="4739012" y="2412000"/>
            <a:ext cx="4032000" cy="3204000"/>
          </a:xfrm>
          <a:prstGeom prst="rect">
            <a:avLst/>
          </a:prstGeom>
          <a:solidFill>
            <a:schemeClr val="tx1">
              <a:lumMod val="85000"/>
              <a:lumOff val="15000"/>
            </a:schemeClr>
          </a:solidFill>
        </p:spPr>
        <p:txBody>
          <a:bodyPr vert="horz">
            <a:normAutofit/>
          </a:bodyPr>
          <a:lstStyle>
            <a:lvl1pPr marL="360000" indent="-360000">
              <a:spcBef>
                <a:spcPts val="600"/>
              </a:spcBef>
              <a:buSzPct val="100000"/>
              <a:buFontTx/>
              <a:buBlip>
                <a:blip r:embed="rId2"/>
              </a:buBlip>
              <a:defRPr sz="2200">
                <a:solidFill>
                  <a:schemeClr val="bg1"/>
                </a:solidFill>
                <a:latin typeface="Calibri"/>
                <a:cs typeface="Calibri"/>
              </a:defRPr>
            </a:lvl1pPr>
            <a:lvl2pPr marL="720000" indent="-360000">
              <a:spcBef>
                <a:spcPts val="600"/>
              </a:spcBef>
              <a:buSzPct val="100000"/>
              <a:buFontTx/>
              <a:buBlip>
                <a:blip r:embed="rId2"/>
              </a:buBlip>
              <a:defRPr sz="2000">
                <a:solidFill>
                  <a:schemeClr val="bg1"/>
                </a:solidFill>
                <a:latin typeface="Calibri"/>
                <a:cs typeface="Calibri"/>
              </a:defRPr>
            </a:lvl2pPr>
            <a:lvl3pPr marL="1080000" indent="-360000">
              <a:spcBef>
                <a:spcPts val="600"/>
              </a:spcBef>
              <a:buSzPct val="100000"/>
              <a:buFontTx/>
              <a:buBlip>
                <a:blip r:embed="rId2"/>
              </a:buBlip>
              <a:defRPr sz="1800">
                <a:solidFill>
                  <a:schemeClr val="bg1"/>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9497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Main_B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Placeholder 1"/>
          <p:cNvSpPr>
            <a:spLocks noGrp="1"/>
          </p:cNvSpPr>
          <p:nvPr>
            <p:ph type="title"/>
          </p:nvPr>
        </p:nvSpPr>
        <p:spPr bwMode="auto">
          <a:xfrm>
            <a:off x="360363" y="88900"/>
            <a:ext cx="6556375"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p>
            <a:pPr lvl="0"/>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454"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 id="2147484453" r:id="rId12"/>
    <p:sldLayoutId id="2147484455" r:id="rId13"/>
    <p:sldLayoutId id="2147484456" r:id="rId14"/>
    <p:sldLayoutId id="2147484457" r:id="rId15"/>
    <p:sldLayoutId id="2147484458" r:id="rId16"/>
  </p:sldLayoutIdLst>
  <p:hf hdr="0" ftr="0" dt="0"/>
  <p:txStyles>
    <p:titleStyle>
      <a:lvl1pPr algn="l" defTabSz="457200" rtl="0" eaLnBrk="0" fontAlgn="base" hangingPunct="0">
        <a:spcBef>
          <a:spcPct val="0"/>
        </a:spcBef>
        <a:spcAft>
          <a:spcPct val="0"/>
        </a:spcAft>
        <a:defRPr sz="2800" kern="1200">
          <a:solidFill>
            <a:schemeClr val="bg1"/>
          </a:solidFill>
          <a:latin typeface="Calibri"/>
          <a:ea typeface="ヒラギノ角ゴ Pro W3" pitchFamily="-109" charset="-128"/>
          <a:cs typeface="Calibri"/>
        </a:defRPr>
      </a:lvl1pPr>
      <a:lvl2pPr algn="l" defTabSz="457200" rtl="0" eaLnBrk="0" fontAlgn="base" hangingPunct="0">
        <a:spcBef>
          <a:spcPct val="0"/>
        </a:spcBef>
        <a:spcAft>
          <a:spcPct val="0"/>
        </a:spcAft>
        <a:defRPr sz="2800">
          <a:solidFill>
            <a:schemeClr val="bg1"/>
          </a:solidFill>
          <a:latin typeface="Calibri" pitchFamily="34" charset="0"/>
          <a:ea typeface="ヒラギノ角ゴ Pro W3" pitchFamily="-109" charset="-128"/>
          <a:cs typeface="Calibri" pitchFamily="34" charset="0"/>
        </a:defRPr>
      </a:lvl2pPr>
      <a:lvl3pPr algn="l" defTabSz="457200" rtl="0" eaLnBrk="0" fontAlgn="base" hangingPunct="0">
        <a:spcBef>
          <a:spcPct val="0"/>
        </a:spcBef>
        <a:spcAft>
          <a:spcPct val="0"/>
        </a:spcAft>
        <a:defRPr sz="2800">
          <a:solidFill>
            <a:schemeClr val="bg1"/>
          </a:solidFill>
          <a:latin typeface="Calibri" pitchFamily="34" charset="0"/>
          <a:ea typeface="ヒラギノ角ゴ Pro W3" pitchFamily="-109" charset="-128"/>
          <a:cs typeface="Calibri" pitchFamily="34" charset="0"/>
        </a:defRPr>
      </a:lvl3pPr>
      <a:lvl4pPr algn="l" defTabSz="457200" rtl="0" eaLnBrk="0" fontAlgn="base" hangingPunct="0">
        <a:spcBef>
          <a:spcPct val="0"/>
        </a:spcBef>
        <a:spcAft>
          <a:spcPct val="0"/>
        </a:spcAft>
        <a:defRPr sz="2800">
          <a:solidFill>
            <a:schemeClr val="bg1"/>
          </a:solidFill>
          <a:latin typeface="Calibri" pitchFamily="34" charset="0"/>
          <a:ea typeface="ヒラギノ角ゴ Pro W3" pitchFamily="-109" charset="-128"/>
          <a:cs typeface="Calibri" pitchFamily="34" charset="0"/>
        </a:defRPr>
      </a:lvl4pPr>
      <a:lvl5pPr algn="l" defTabSz="457200" rtl="0" eaLnBrk="0" fontAlgn="base" hangingPunct="0">
        <a:spcBef>
          <a:spcPct val="0"/>
        </a:spcBef>
        <a:spcAft>
          <a:spcPct val="0"/>
        </a:spcAft>
        <a:defRPr sz="2800">
          <a:solidFill>
            <a:schemeClr val="bg1"/>
          </a:solidFill>
          <a:latin typeface="Calibri" pitchFamily="34" charset="0"/>
          <a:ea typeface="ヒラギノ角ゴ Pro W3" pitchFamily="-109" charset="-128"/>
          <a:cs typeface="Calibri" pitchFamily="34"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p:titleStyle>
    <p:bodyStyle>
      <a:lvl1pPr marL="265113" indent="-265113" algn="l" defTabSz="457200" rtl="0" eaLnBrk="0" fontAlgn="base" hangingPunct="0">
        <a:spcBef>
          <a:spcPct val="20000"/>
        </a:spcBef>
        <a:spcAft>
          <a:spcPct val="0"/>
        </a:spcAft>
        <a:buSzPct val="100000"/>
        <a:buBlip>
          <a:blip r:embed="rId19"/>
        </a:buBlip>
        <a:defRPr kern="1200">
          <a:solidFill>
            <a:srgbClr val="262626"/>
          </a:solidFill>
          <a:latin typeface="Arial"/>
          <a:ea typeface="ヒラギノ角ゴ Pro W3" pitchFamily="-109" charset="-128"/>
          <a:cs typeface="Arial"/>
        </a:defRPr>
      </a:lvl1pPr>
      <a:lvl2pPr marL="742950" indent="-285750" algn="l" defTabSz="457200" rtl="0" eaLnBrk="0" fontAlgn="base" hangingPunct="0">
        <a:spcBef>
          <a:spcPct val="20000"/>
        </a:spcBef>
        <a:spcAft>
          <a:spcPct val="0"/>
        </a:spcAft>
        <a:buSzPct val="100000"/>
        <a:buBlip>
          <a:blip r:embed="rId19"/>
        </a:buBlip>
        <a:defRPr sz="1400" kern="1200">
          <a:solidFill>
            <a:srgbClr val="262626"/>
          </a:solidFill>
          <a:latin typeface="Arial"/>
          <a:ea typeface="ヒラギノ角ゴ Pro W3" pitchFamily="-109" charset="-128"/>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404040"/>
          </a:solidFill>
          <a:latin typeface="Arial"/>
          <a:ea typeface="ヒラギノ角ゴ Pro W3" pitchFamily="-109"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404040"/>
          </a:solidFill>
          <a:latin typeface="Arial"/>
          <a:ea typeface="ヒラギノ角ゴ Pro W3" pitchFamily="-109" charset="-128"/>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404040"/>
          </a:solidFill>
          <a:latin typeface="Arial"/>
          <a:ea typeface="ヒラギノ角ゴ Pro W3" pitchFamily="-10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19.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9.emf"/><Relationship Id="rId5" Type="http://schemas.openxmlformats.org/officeDocument/2006/relationships/package" Target="../embeddings/Microsoft_Excel_Worksheet.xlsx"/><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41.emf"/><Relationship Id="rId5" Type="http://schemas.openxmlformats.org/officeDocument/2006/relationships/package" Target="../embeddings/Microsoft_Excel_Worksheet1.xlsx"/><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54.emf"/><Relationship Id="rId5" Type="http://schemas.openxmlformats.org/officeDocument/2006/relationships/package" Target="../embeddings/Microsoft_Excel_Worksheet2.xlsx"/><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63.emf"/></Relationships>
</file>

<file path=ppt/slides/_rels/slide38.xml.rels><?xml version="1.0" encoding="UTF-8" standalone="yes"?>
<Relationships xmlns="http://schemas.openxmlformats.org/package/2006/relationships"><Relationship Id="rId2" Type="http://schemas.openxmlformats.org/officeDocument/2006/relationships/hyperlink" Target="https://hqms.hgihost.com/nmhg/login.aspx"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hqms.hgihost.com/nmhg/login.aspx" TargetMode="External"/><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2"/>
          <p:cNvSpPr>
            <a:spLocks noGrp="1"/>
          </p:cNvSpPr>
          <p:nvPr>
            <p:ph type="body" sz="quarter" idx="11"/>
          </p:nvPr>
        </p:nvSpPr>
        <p:spPr bwMode="auto">
          <a:xfrm>
            <a:off x="1619250" y="2997200"/>
            <a:ext cx="5905500" cy="1300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2500" lnSpcReduction="10000"/>
          </a:bodyPr>
          <a:lstStyle/>
          <a:p>
            <a:pPr eaLnBrk="1" hangingPunct="1">
              <a:buFontTx/>
              <a:buNone/>
              <a:defRPr/>
            </a:pPr>
            <a:r>
              <a:rPr lang="en-GB" altLang="en-US" dirty="0">
                <a:latin typeface="Calibri" pitchFamily="34" charset="0"/>
                <a:ea typeface="ヒラギノ角ゴ Pro W3"/>
                <a:cs typeface="Arial" pitchFamily="34" charset="0"/>
              </a:rPr>
              <a:t>Training - Completing ICAM For Suppliers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27125"/>
            <a:ext cx="4052887" cy="311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eaLnBrk="1" hangingPunct="1">
              <a:defRPr/>
            </a:pPr>
            <a:r>
              <a:rPr lang="en-GB" dirty="0"/>
              <a:t>IE11 Compatibility issue</a:t>
            </a:r>
          </a:p>
        </p:txBody>
      </p:sp>
      <p:sp>
        <p:nvSpPr>
          <p:cNvPr id="13316" name="TextBox 6"/>
          <p:cNvSpPr txBox="1">
            <a:spLocks noChangeArrowheads="1"/>
          </p:cNvSpPr>
          <p:nvPr/>
        </p:nvSpPr>
        <p:spPr bwMode="auto">
          <a:xfrm>
            <a:off x="4572000" y="1916113"/>
            <a:ext cx="407987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3. Click on “Add”.</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4. The HQMS address will appear here.</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5. Click “Close”</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6. Close your IE window and restart.</a:t>
            </a:r>
          </a:p>
        </p:txBody>
      </p:sp>
      <p:cxnSp>
        <p:nvCxnSpPr>
          <p:cNvPr id="13317" name="Straight Arrow Connector 4"/>
          <p:cNvCxnSpPr>
            <a:cxnSpLocks noChangeShapeType="1"/>
            <a:endCxn id="10" idx="3"/>
          </p:cNvCxnSpPr>
          <p:nvPr/>
        </p:nvCxnSpPr>
        <p:spPr bwMode="auto">
          <a:xfrm flipH="1">
            <a:off x="2843213" y="2060575"/>
            <a:ext cx="1728787" cy="21590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2411413" y="2185988"/>
            <a:ext cx="431800" cy="1809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Rectangle 10"/>
          <p:cNvSpPr/>
          <p:nvPr/>
        </p:nvSpPr>
        <p:spPr>
          <a:xfrm>
            <a:off x="1042988" y="2387600"/>
            <a:ext cx="1225550" cy="2984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cxnSp>
        <p:nvCxnSpPr>
          <p:cNvPr id="13320" name="Straight Arrow Connector 4"/>
          <p:cNvCxnSpPr>
            <a:cxnSpLocks noChangeShapeType="1"/>
            <a:endCxn id="11" idx="3"/>
          </p:cNvCxnSpPr>
          <p:nvPr/>
        </p:nvCxnSpPr>
        <p:spPr bwMode="auto">
          <a:xfrm flipH="1">
            <a:off x="2268538" y="2492375"/>
            <a:ext cx="2303462" cy="4445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a:xfrm>
            <a:off x="2425700" y="3630613"/>
            <a:ext cx="431800" cy="23018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cxnSp>
        <p:nvCxnSpPr>
          <p:cNvPr id="13322" name="Straight Arrow Connector 4"/>
          <p:cNvCxnSpPr>
            <a:cxnSpLocks noChangeShapeType="1"/>
            <a:endCxn id="17" idx="3"/>
          </p:cNvCxnSpPr>
          <p:nvPr/>
        </p:nvCxnSpPr>
        <p:spPr bwMode="auto">
          <a:xfrm flipH="1">
            <a:off x="2857500" y="2924175"/>
            <a:ext cx="1785938" cy="822325"/>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4263"/>
            <a:ext cx="4428356" cy="227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eaLnBrk="1" hangingPunct="1">
              <a:defRPr/>
            </a:pPr>
            <a:r>
              <a:rPr lang="en-GB" dirty="0"/>
              <a:t>Change Log In Password</a:t>
            </a:r>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084263"/>
            <a:ext cx="4321175" cy="29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4508500"/>
            <a:ext cx="43211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2" name="TextBox 6"/>
          <p:cNvSpPr txBox="1">
            <a:spLocks noChangeArrowheads="1"/>
          </p:cNvSpPr>
          <p:nvPr/>
        </p:nvSpPr>
        <p:spPr bwMode="auto">
          <a:xfrm>
            <a:off x="276225" y="3571875"/>
            <a:ext cx="40798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1. Click on “my HQMS settings”.</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2. Select the tick box beside “Change Login Password”</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3. Enter your current password, then your new password details and click on “Save”.</a:t>
            </a:r>
          </a:p>
        </p:txBody>
      </p:sp>
      <p:sp>
        <p:nvSpPr>
          <p:cNvPr id="8" name="Rectangle 7"/>
          <p:cNvSpPr/>
          <p:nvPr/>
        </p:nvSpPr>
        <p:spPr>
          <a:xfrm>
            <a:off x="2987824" y="2429991"/>
            <a:ext cx="1152376" cy="18018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Rectangle 8"/>
          <p:cNvSpPr/>
          <p:nvPr/>
        </p:nvSpPr>
        <p:spPr>
          <a:xfrm>
            <a:off x="4572000" y="3114675"/>
            <a:ext cx="1236663" cy="32702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 name="Right Arrow 2"/>
          <p:cNvSpPr/>
          <p:nvPr/>
        </p:nvSpPr>
        <p:spPr>
          <a:xfrm>
            <a:off x="4140200" y="2159719"/>
            <a:ext cx="431800" cy="3603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43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900" y="4033838"/>
            <a:ext cx="476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999163" y="4797425"/>
            <a:ext cx="1236662" cy="53022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2" name="Rectangle 11"/>
          <p:cNvSpPr/>
          <p:nvPr/>
        </p:nvSpPr>
        <p:spPr>
          <a:xfrm>
            <a:off x="7812088" y="5084763"/>
            <a:ext cx="581025" cy="26511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4263"/>
            <a:ext cx="4428356" cy="227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eaLnBrk="1" hangingPunct="1">
              <a:defRPr/>
            </a:pPr>
            <a:r>
              <a:rPr lang="en-GB" dirty="0"/>
              <a:t>Set up/Change E-signature</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084263"/>
            <a:ext cx="4321175" cy="29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5" name="TextBox 6"/>
          <p:cNvSpPr txBox="1">
            <a:spLocks noChangeArrowheads="1"/>
          </p:cNvSpPr>
          <p:nvPr/>
        </p:nvSpPr>
        <p:spPr bwMode="auto">
          <a:xfrm>
            <a:off x="276225" y="3571875"/>
            <a:ext cx="4440238"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1. Click on “my HQMS settings”.</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2. Select the tick box beside “Change E-Signature Password”</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3. Enter your new/current password, then your new password details and click on “Save”.</a:t>
            </a:r>
          </a:p>
        </p:txBody>
      </p:sp>
      <p:sp>
        <p:nvSpPr>
          <p:cNvPr id="8" name="Rectangle 7"/>
          <p:cNvSpPr/>
          <p:nvPr/>
        </p:nvSpPr>
        <p:spPr>
          <a:xfrm>
            <a:off x="2948467" y="2686179"/>
            <a:ext cx="903453" cy="17938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Rectangle 8"/>
          <p:cNvSpPr/>
          <p:nvPr/>
        </p:nvSpPr>
        <p:spPr>
          <a:xfrm>
            <a:off x="4643438" y="3357563"/>
            <a:ext cx="1296987" cy="32543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 name="Right Arrow 2"/>
          <p:cNvSpPr/>
          <p:nvPr/>
        </p:nvSpPr>
        <p:spPr>
          <a:xfrm>
            <a:off x="4226405" y="2671763"/>
            <a:ext cx="431800" cy="3603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536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4033838"/>
            <a:ext cx="476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4724400"/>
            <a:ext cx="4468812"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7920038" y="5226050"/>
            <a:ext cx="541337" cy="29051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2" name="Rectangle 11"/>
          <p:cNvSpPr/>
          <p:nvPr/>
        </p:nvSpPr>
        <p:spPr>
          <a:xfrm>
            <a:off x="6156325" y="4975225"/>
            <a:ext cx="1008063" cy="54133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0" y="1084263"/>
            <a:ext cx="44259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eaLnBrk="1" hangingPunct="1">
              <a:defRPr/>
            </a:pPr>
            <a:r>
              <a:rPr lang="en-GB" dirty="0"/>
              <a:t>Changing Newsletter Preferences</a:t>
            </a: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084263"/>
            <a:ext cx="4321175" cy="29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9" name="TextBox 6"/>
          <p:cNvSpPr txBox="1">
            <a:spLocks noChangeArrowheads="1"/>
          </p:cNvSpPr>
          <p:nvPr/>
        </p:nvSpPr>
        <p:spPr bwMode="auto">
          <a:xfrm>
            <a:off x="276225" y="3571875"/>
            <a:ext cx="4224338"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1. Click on “my HQMS settings”.</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2. Select the tick box beside “Email and Newsletter Preferences”</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3. Enter in your preferences and click on “Save”.</a:t>
            </a:r>
          </a:p>
        </p:txBody>
      </p:sp>
      <p:sp>
        <p:nvSpPr>
          <p:cNvPr id="8" name="Rectangle 7"/>
          <p:cNvSpPr/>
          <p:nvPr/>
        </p:nvSpPr>
        <p:spPr>
          <a:xfrm>
            <a:off x="3131840" y="2437570"/>
            <a:ext cx="917575" cy="17938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Rectangle 8"/>
          <p:cNvSpPr/>
          <p:nvPr/>
        </p:nvSpPr>
        <p:spPr>
          <a:xfrm>
            <a:off x="4643438" y="3571875"/>
            <a:ext cx="1368425" cy="32543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 name="Right Arrow 2"/>
          <p:cNvSpPr/>
          <p:nvPr/>
        </p:nvSpPr>
        <p:spPr>
          <a:xfrm>
            <a:off x="4151978" y="2970010"/>
            <a:ext cx="431800" cy="3603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639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4033838"/>
            <a:ext cx="476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4565650"/>
            <a:ext cx="4410075" cy="10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565900" y="5445125"/>
            <a:ext cx="309563" cy="21431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Editing and Saving Information</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1773238"/>
            <a:ext cx="557530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933825"/>
            <a:ext cx="67913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3" name="TextBox 2"/>
          <p:cNvSpPr txBox="1">
            <a:spLocks noChangeArrowheads="1"/>
          </p:cNvSpPr>
          <p:nvPr/>
        </p:nvSpPr>
        <p:spPr bwMode="auto">
          <a:xfrm>
            <a:off x="250825" y="4699000"/>
            <a:ext cx="82073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100" i="0" u="sng">
                <a:solidFill>
                  <a:srgbClr val="FF0000"/>
                </a:solidFill>
                <a:ea typeface="ヒラギノ角ゴ Pro W3"/>
                <a:cs typeface="Arial" pitchFamily="34" charset="0"/>
              </a:rPr>
              <a:t>Please be aware:</a:t>
            </a:r>
          </a:p>
          <a:p>
            <a:pPr eaLnBrk="1" hangingPunct="1">
              <a:spcBef>
                <a:spcPct val="20000"/>
              </a:spcBef>
              <a:buSzPct val="100000"/>
            </a:pPr>
            <a:r>
              <a:rPr lang="en-GB" altLang="en-US" sz="1100" i="0" u="sng">
                <a:solidFill>
                  <a:srgbClr val="FF0000"/>
                </a:solidFill>
                <a:ea typeface="ヒラギノ角ゴ Pro W3"/>
                <a:cs typeface="Arial" pitchFamily="34" charset="0"/>
              </a:rPr>
              <a:t>If you leave the ICAM system idle for 17 minutes, it will automatically be logged out and you will lose any information that was not saved.</a:t>
            </a:r>
          </a:p>
          <a:p>
            <a:pPr eaLnBrk="1" hangingPunct="1">
              <a:spcBef>
                <a:spcPct val="20000"/>
              </a:spcBef>
              <a:buSzPct val="100000"/>
            </a:pPr>
            <a:endParaRPr lang="en-GB" altLang="en-US" sz="1100" i="0" u="sng">
              <a:solidFill>
                <a:srgbClr val="FF0000"/>
              </a:solidFill>
              <a:ea typeface="ヒラギノ角ゴ Pro W3"/>
              <a:cs typeface="Arial" pitchFamily="34" charset="0"/>
            </a:endParaRPr>
          </a:p>
          <a:p>
            <a:pPr eaLnBrk="1" hangingPunct="1">
              <a:spcBef>
                <a:spcPct val="20000"/>
              </a:spcBef>
              <a:buSzPct val="100000"/>
            </a:pPr>
            <a:r>
              <a:rPr lang="en-GB" altLang="en-US" sz="1100" i="0" u="sng">
                <a:solidFill>
                  <a:srgbClr val="FF0000"/>
                </a:solidFill>
                <a:ea typeface="ヒラギノ角ゴ Pro W3"/>
                <a:cs typeface="Arial" pitchFamily="34" charset="0"/>
              </a:rPr>
              <a:t>When finished, save your work and log out.</a:t>
            </a:r>
          </a:p>
        </p:txBody>
      </p:sp>
      <p:sp>
        <p:nvSpPr>
          <p:cNvPr id="17414" name="TextBox 2"/>
          <p:cNvSpPr txBox="1">
            <a:spLocks noChangeArrowheads="1"/>
          </p:cNvSpPr>
          <p:nvPr/>
        </p:nvSpPr>
        <p:spPr bwMode="auto">
          <a:xfrm>
            <a:off x="250825" y="1196975"/>
            <a:ext cx="86423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dirty="0">
                <a:ea typeface="ヒラギノ角ゴ Pro W3"/>
                <a:cs typeface="Arial" pitchFamily="34" charset="0"/>
              </a:rPr>
              <a:t>When you are updating any of the 4 stages in the ICAM, ensure that you have selected the “Edit” button on the top tool bar.</a:t>
            </a:r>
          </a:p>
          <a:p>
            <a:pPr eaLnBrk="1" hangingPunct="1">
              <a:spcBef>
                <a:spcPct val="20000"/>
              </a:spcBef>
              <a:buSzPct val="100000"/>
            </a:pPr>
            <a:r>
              <a:rPr lang="en-GB" altLang="en-US" sz="1200" b="0" i="0" u="sng" dirty="0">
                <a:solidFill>
                  <a:srgbClr val="FF0000"/>
                </a:solidFill>
                <a:ea typeface="ヒラギノ角ゴ Pro W3"/>
                <a:cs typeface="Arial" pitchFamily="34" charset="0"/>
              </a:rPr>
              <a:t>NOTE: If you do not see the “Edit” button, please check your access rights by following the instructions on Slide 15.</a:t>
            </a:r>
          </a:p>
        </p:txBody>
      </p:sp>
      <p:sp>
        <p:nvSpPr>
          <p:cNvPr id="17415" name="TextBox 2"/>
          <p:cNvSpPr txBox="1">
            <a:spLocks noChangeArrowheads="1"/>
          </p:cNvSpPr>
          <p:nvPr/>
        </p:nvSpPr>
        <p:spPr bwMode="auto">
          <a:xfrm>
            <a:off x="250825" y="3068638"/>
            <a:ext cx="864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Once you have finished adding your information, please ensure that you click on the “Save” button on the top tool bar or you will lose your updates.</a:t>
            </a:r>
          </a:p>
        </p:txBody>
      </p:sp>
      <p:sp>
        <p:nvSpPr>
          <p:cNvPr id="9" name="Rectangle 8"/>
          <p:cNvSpPr/>
          <p:nvPr/>
        </p:nvSpPr>
        <p:spPr>
          <a:xfrm>
            <a:off x="5003800" y="2276475"/>
            <a:ext cx="647700" cy="30321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0" name="Rectangle 9"/>
          <p:cNvSpPr/>
          <p:nvPr/>
        </p:nvSpPr>
        <p:spPr>
          <a:xfrm>
            <a:off x="4694238" y="4383088"/>
            <a:ext cx="649287" cy="30321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954213"/>
            <a:ext cx="7100888" cy="132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5900" y="1695450"/>
            <a:ext cx="1244600" cy="217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defRPr/>
            </a:pPr>
            <a:r>
              <a:rPr lang="en-GB" dirty="0"/>
              <a:t>Check/Change Access Rights</a:t>
            </a:r>
          </a:p>
        </p:txBody>
      </p:sp>
      <p:sp>
        <p:nvSpPr>
          <p:cNvPr id="18437" name="TextBox 2"/>
          <p:cNvSpPr txBox="1">
            <a:spLocks noChangeArrowheads="1"/>
          </p:cNvSpPr>
          <p:nvPr/>
        </p:nvSpPr>
        <p:spPr bwMode="auto">
          <a:xfrm>
            <a:off x="250825" y="1196975"/>
            <a:ext cx="8642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On the right hand side of the ICAM you will see a number of options: select “Access control”</a:t>
            </a:r>
            <a:endParaRPr lang="en-GB" altLang="en-US" sz="1200" b="0" i="0" u="sng">
              <a:solidFill>
                <a:srgbClr val="FF0000"/>
              </a:solidFill>
              <a:ea typeface="ヒラギノ角ゴ Pro W3"/>
              <a:cs typeface="Arial" pitchFamily="34" charset="0"/>
            </a:endParaRPr>
          </a:p>
        </p:txBody>
      </p:sp>
      <p:sp>
        <p:nvSpPr>
          <p:cNvPr id="9" name="Rectangle 8"/>
          <p:cNvSpPr/>
          <p:nvPr/>
        </p:nvSpPr>
        <p:spPr>
          <a:xfrm>
            <a:off x="7823200" y="2971800"/>
            <a:ext cx="1219200" cy="2349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0" name="Rectangle 9"/>
          <p:cNvSpPr/>
          <p:nvPr/>
        </p:nvSpPr>
        <p:spPr>
          <a:xfrm>
            <a:off x="5724525" y="2617788"/>
            <a:ext cx="296863" cy="1682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84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1208088"/>
            <a:ext cx="476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6163" y="2324100"/>
            <a:ext cx="530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2"/>
          <p:cNvSpPr txBox="1">
            <a:spLocks noChangeArrowheads="1"/>
          </p:cNvSpPr>
          <p:nvPr/>
        </p:nvSpPr>
        <p:spPr bwMode="auto">
          <a:xfrm>
            <a:off x="107950" y="3284538"/>
            <a:ext cx="864235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defRPr/>
            </a:pPr>
            <a:r>
              <a:rPr lang="en-GB" altLang="en-US" sz="1200" b="0" i="0" dirty="0">
                <a:ea typeface="ヒラギノ角ゴ Pro W3"/>
                <a:cs typeface="Arial" pitchFamily="34" charset="0"/>
              </a:rPr>
              <a:t>If the “Edit” checkbox is not selected then do the following.</a:t>
            </a:r>
            <a:endParaRPr lang="en-GB" altLang="en-US" sz="1200" b="0" i="0" u="sng" dirty="0">
              <a:solidFill>
                <a:srgbClr val="FF0000"/>
              </a:solidFill>
              <a:ea typeface="ヒラギノ角ゴ Pro W3"/>
              <a:cs typeface="Arial" pitchFamily="34" charset="0"/>
            </a:endParaRPr>
          </a:p>
          <a:p>
            <a:pPr marL="228600" indent="-228600" eaLnBrk="1" hangingPunct="1">
              <a:spcBef>
                <a:spcPct val="20000"/>
              </a:spcBef>
              <a:buSzPct val="100000"/>
              <a:buFontTx/>
              <a:buAutoNum type="arabicPeriod"/>
              <a:defRPr/>
            </a:pPr>
            <a:r>
              <a:rPr lang="en-GB" altLang="en-US" sz="1200" b="0" i="0" dirty="0">
                <a:ea typeface="ヒラギノ角ゴ Pro W3"/>
                <a:cs typeface="Arial" pitchFamily="34" charset="0"/>
              </a:rPr>
              <a:t>Click on “Edit Access”.</a:t>
            </a:r>
          </a:p>
          <a:p>
            <a:pPr marL="228600" indent="-228600" eaLnBrk="1" hangingPunct="1">
              <a:spcBef>
                <a:spcPct val="20000"/>
              </a:spcBef>
              <a:buSzPct val="100000"/>
              <a:buFontTx/>
              <a:buAutoNum type="arabicPeriod"/>
              <a:defRPr/>
            </a:pPr>
            <a:r>
              <a:rPr lang="en-GB" altLang="en-US" sz="1200" b="0" i="0" dirty="0">
                <a:ea typeface="ヒラギノ角ゴ Pro W3"/>
                <a:cs typeface="Arial" pitchFamily="34" charset="0"/>
              </a:rPr>
              <a:t>Click on the Edit checkbox until a “     “ appears.</a:t>
            </a:r>
          </a:p>
          <a:p>
            <a:pPr marL="228600" indent="-228600" eaLnBrk="1" hangingPunct="1">
              <a:spcBef>
                <a:spcPct val="20000"/>
              </a:spcBef>
              <a:buSzPct val="100000"/>
              <a:buFontTx/>
              <a:buAutoNum type="arabicPeriod"/>
              <a:defRPr/>
            </a:pPr>
            <a:r>
              <a:rPr lang="en-GB" altLang="en-US" sz="1200" b="0" i="0" dirty="0">
                <a:ea typeface="ヒラギノ角ゴ Pro W3"/>
                <a:cs typeface="Arial" pitchFamily="34" charset="0"/>
              </a:rPr>
              <a:t>Click on “Done Editing” and this will resolve the problem.</a:t>
            </a:r>
          </a:p>
          <a:p>
            <a:pPr marL="228600" indent="-228600" eaLnBrk="1" hangingPunct="1">
              <a:spcBef>
                <a:spcPct val="20000"/>
              </a:spcBef>
              <a:buSzPct val="100000"/>
              <a:buFontTx/>
              <a:buAutoNum type="arabicPeriod"/>
              <a:defRPr/>
            </a:pPr>
            <a:endParaRPr lang="en-GB" altLang="en-US" sz="1200" b="0" i="0" dirty="0">
              <a:ea typeface="ヒラギノ角ゴ Pro W3"/>
              <a:cs typeface="Arial" pitchFamily="34" charset="0"/>
            </a:endParaRPr>
          </a:p>
        </p:txBody>
      </p:sp>
      <p:sp>
        <p:nvSpPr>
          <p:cNvPr id="15" name="Rectangle 14"/>
          <p:cNvSpPr/>
          <p:nvPr/>
        </p:nvSpPr>
        <p:spPr>
          <a:xfrm>
            <a:off x="107950" y="1989138"/>
            <a:ext cx="576263" cy="2159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844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3789363"/>
            <a:ext cx="17145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75" y="4365625"/>
            <a:ext cx="7100888" cy="136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988" y="3524250"/>
            <a:ext cx="476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5727700" y="5048250"/>
            <a:ext cx="296863" cy="16668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1" name="Rectangle 20"/>
          <p:cNvSpPr/>
          <p:nvPr/>
        </p:nvSpPr>
        <p:spPr>
          <a:xfrm>
            <a:off x="104775" y="4448175"/>
            <a:ext cx="576263" cy="2159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8449" name="TextBox 2"/>
          <p:cNvSpPr txBox="1">
            <a:spLocks noChangeArrowheads="1"/>
          </p:cNvSpPr>
          <p:nvPr/>
        </p:nvSpPr>
        <p:spPr bwMode="auto">
          <a:xfrm>
            <a:off x="107950" y="5748338"/>
            <a:ext cx="8642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u="sng">
                <a:solidFill>
                  <a:srgbClr val="FF0000"/>
                </a:solidFill>
                <a:ea typeface="ヒラギノ角ゴ Pro W3"/>
                <a:cs typeface="Arial" pitchFamily="34" charset="0"/>
              </a:rPr>
              <a:t>NOTE: If you cannot perform this action, please contact the HYG representative on your ICAM for help.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Adding Attachments/References</a:t>
            </a:r>
          </a:p>
        </p:txBody>
      </p:sp>
      <p:sp>
        <p:nvSpPr>
          <p:cNvPr id="19459" name="TextBox 2"/>
          <p:cNvSpPr txBox="1">
            <a:spLocks noChangeArrowheads="1"/>
          </p:cNvSpPr>
          <p:nvPr/>
        </p:nvSpPr>
        <p:spPr bwMode="auto">
          <a:xfrm>
            <a:off x="250825" y="1095375"/>
            <a:ext cx="864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If you have additional information, in pictures or documents, to share with the ICAM, click on “References” on the right hand side.</a:t>
            </a: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557338"/>
            <a:ext cx="8139113"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67625" y="2376488"/>
            <a:ext cx="747713" cy="15081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94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3871913"/>
            <a:ext cx="4278313"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575" y="3562350"/>
            <a:ext cx="2781300" cy="179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38125" y="4797425"/>
            <a:ext cx="747713" cy="15081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9465" name="TextBox 8"/>
          <p:cNvSpPr txBox="1">
            <a:spLocks noChangeArrowheads="1"/>
          </p:cNvSpPr>
          <p:nvPr/>
        </p:nvSpPr>
        <p:spPr bwMode="auto">
          <a:xfrm>
            <a:off x="250825" y="3500438"/>
            <a:ext cx="19446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Click on “Add reference”.</a:t>
            </a:r>
          </a:p>
        </p:txBody>
      </p:sp>
      <p:pic>
        <p:nvPicPr>
          <p:cNvPr id="194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3297238"/>
            <a:ext cx="4762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4298950"/>
            <a:ext cx="530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TextBox 11"/>
          <p:cNvSpPr txBox="1">
            <a:spLocks noChangeArrowheads="1"/>
          </p:cNvSpPr>
          <p:nvPr/>
        </p:nvSpPr>
        <p:spPr bwMode="auto">
          <a:xfrm>
            <a:off x="5594350" y="5300663"/>
            <a:ext cx="329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Browse for the file or item location, choose the item and click “Submit”</a:t>
            </a:r>
          </a:p>
        </p:txBody>
      </p:sp>
      <p:sp>
        <p:nvSpPr>
          <p:cNvPr id="19469" name="TextBox 12"/>
          <p:cNvSpPr txBox="1">
            <a:spLocks noChangeArrowheads="1"/>
          </p:cNvSpPr>
          <p:nvPr/>
        </p:nvSpPr>
        <p:spPr bwMode="auto">
          <a:xfrm>
            <a:off x="227013" y="5732463"/>
            <a:ext cx="6580187"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i="0" u="sng">
                <a:solidFill>
                  <a:srgbClr val="FF0000"/>
                </a:solidFill>
                <a:ea typeface="ヒラギノ角ゴ Pro W3"/>
                <a:cs typeface="Arial" pitchFamily="34" charset="0"/>
              </a:rPr>
              <a:t>NOTE: Most Microsoft application files can be uploaded, including picture extensions, but they are limited to 10Mb per file; you may upload multiple files.</a:t>
            </a:r>
          </a:p>
          <a:p>
            <a:pPr eaLnBrk="1" hangingPunct="1">
              <a:spcBef>
                <a:spcPct val="20000"/>
              </a:spcBef>
              <a:buSzPct val="100000"/>
            </a:pPr>
            <a:r>
              <a:rPr lang="en-GB" altLang="en-US" sz="1200" i="0" u="sng">
                <a:solidFill>
                  <a:srgbClr val="FF0000"/>
                </a:solidFill>
                <a:ea typeface="ヒラギノ角ゴ Pro W3"/>
                <a:cs typeface="Arial" pitchFamily="34" charset="0"/>
              </a:rPr>
              <a:t>The best format to use is PDF.</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Using E-mail within the ICAM</a:t>
            </a: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1463675"/>
            <a:ext cx="4110037"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132138" y="1838325"/>
            <a:ext cx="792162" cy="22225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6" name="Right Arrow 5"/>
          <p:cNvSpPr/>
          <p:nvPr/>
        </p:nvSpPr>
        <p:spPr>
          <a:xfrm rot="5400000">
            <a:off x="1883569" y="2096294"/>
            <a:ext cx="431800" cy="3603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204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565400"/>
            <a:ext cx="5886450" cy="292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7" name="TextBox 7"/>
          <p:cNvSpPr txBox="1">
            <a:spLocks noChangeArrowheads="1"/>
          </p:cNvSpPr>
          <p:nvPr/>
        </p:nvSpPr>
        <p:spPr bwMode="auto">
          <a:xfrm>
            <a:off x="6300788" y="3373438"/>
            <a:ext cx="2735262"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buFontTx/>
              <a:buAutoNum type="arabicPeriod"/>
            </a:pPr>
            <a:r>
              <a:rPr lang="en-GB" altLang="en-US" sz="1200" b="0" i="0">
                <a:ea typeface="ヒラギノ角ゴ Pro W3"/>
                <a:cs typeface="Arial" pitchFamily="34" charset="0"/>
              </a:rPr>
              <a:t>Enter the e-mail address of the HYG prime (the HYG person who created the ICAM). Multiple addresses should be separated by a semicolon (</a:t>
            </a:r>
            <a:r>
              <a:rPr lang="en-GB" altLang="en-US" sz="1200" b="0" i="0">
                <a:ea typeface="ヒラギノ角ゴ Pro W3"/>
                <a:cs typeface="Arial" pitchFamily="34" charset="0"/>
                <a:sym typeface="Wingdings" pitchFamily="2" charset="2"/>
              </a:rPr>
              <a:t>;)</a:t>
            </a:r>
            <a:endParaRPr lang="en-GB" altLang="en-US" sz="1200" b="0" i="0">
              <a:ea typeface="ヒラギノ角ゴ Pro W3"/>
              <a:cs typeface="Arial" pitchFamily="34" charset="0"/>
            </a:endParaRPr>
          </a:p>
          <a:p>
            <a:pPr eaLnBrk="1" hangingPunct="1">
              <a:spcBef>
                <a:spcPct val="20000"/>
              </a:spcBef>
              <a:buSzPct val="100000"/>
              <a:buFontTx/>
              <a:buAutoNum type="arabicPeriod"/>
            </a:pPr>
            <a:r>
              <a:rPr lang="en-GB" altLang="en-US" sz="1200" b="0" i="0">
                <a:ea typeface="ヒラギノ角ゴ Pro W3"/>
                <a:cs typeface="Arial" pitchFamily="34" charset="0"/>
              </a:rPr>
              <a:t>If an email address is not known, use the search facility.</a:t>
            </a:r>
          </a:p>
          <a:p>
            <a:pPr eaLnBrk="1" hangingPunct="1">
              <a:spcBef>
                <a:spcPct val="20000"/>
              </a:spcBef>
              <a:buSzPct val="100000"/>
              <a:buFontTx/>
              <a:buAutoNum type="arabicPeriod"/>
            </a:pPr>
            <a:r>
              <a:rPr lang="en-GB" altLang="en-US" sz="1200" b="0" i="0">
                <a:ea typeface="ヒラギノ角ゴ Pro W3"/>
                <a:cs typeface="Arial" pitchFamily="34" charset="0"/>
              </a:rPr>
              <a:t>Type your message.</a:t>
            </a:r>
          </a:p>
          <a:p>
            <a:pPr eaLnBrk="1" hangingPunct="1">
              <a:spcBef>
                <a:spcPct val="20000"/>
              </a:spcBef>
              <a:buSzPct val="100000"/>
              <a:buFontTx/>
              <a:buAutoNum type="arabicPeriod"/>
            </a:pPr>
            <a:r>
              <a:rPr lang="en-GB" altLang="en-US" sz="1200" b="0" i="0">
                <a:ea typeface="ヒラギノ角ゴ Pro W3"/>
                <a:cs typeface="Arial" pitchFamily="34" charset="0"/>
              </a:rPr>
              <a:t>Press Send.</a:t>
            </a:r>
          </a:p>
        </p:txBody>
      </p:sp>
      <p:sp>
        <p:nvSpPr>
          <p:cNvPr id="9" name="Rectangle 8"/>
          <p:cNvSpPr/>
          <p:nvPr/>
        </p:nvSpPr>
        <p:spPr>
          <a:xfrm>
            <a:off x="5741988" y="2781300"/>
            <a:ext cx="395287" cy="28733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cxnSp>
        <p:nvCxnSpPr>
          <p:cNvPr id="20489" name="Straight Arrow Connector 4"/>
          <p:cNvCxnSpPr>
            <a:cxnSpLocks noChangeShapeType="1"/>
          </p:cNvCxnSpPr>
          <p:nvPr/>
        </p:nvCxnSpPr>
        <p:spPr bwMode="auto">
          <a:xfrm flipH="1" flipV="1">
            <a:off x="1692275" y="3429000"/>
            <a:ext cx="4608513" cy="71438"/>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0" name="Straight Arrow Connector 4"/>
          <p:cNvCxnSpPr>
            <a:cxnSpLocks noChangeShapeType="1"/>
          </p:cNvCxnSpPr>
          <p:nvPr/>
        </p:nvCxnSpPr>
        <p:spPr bwMode="auto">
          <a:xfrm flipH="1" flipV="1">
            <a:off x="395288" y="3500438"/>
            <a:ext cx="5905500" cy="36036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1" name="Straight Arrow Connector 4"/>
          <p:cNvCxnSpPr>
            <a:cxnSpLocks noChangeShapeType="1"/>
          </p:cNvCxnSpPr>
          <p:nvPr/>
        </p:nvCxnSpPr>
        <p:spPr bwMode="auto">
          <a:xfrm flipH="1" flipV="1">
            <a:off x="539750" y="4029075"/>
            <a:ext cx="5761038" cy="263525"/>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2" name="TextBox 2"/>
          <p:cNvSpPr txBox="1">
            <a:spLocks noChangeArrowheads="1"/>
          </p:cNvSpPr>
          <p:nvPr/>
        </p:nvSpPr>
        <p:spPr bwMode="auto">
          <a:xfrm>
            <a:off x="225425" y="981075"/>
            <a:ext cx="8642350"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000" i="0">
                <a:ea typeface="ヒラギノ角ゴ Pro W3"/>
                <a:cs typeface="Arial" pitchFamily="34" charset="0"/>
              </a:rPr>
              <a:t>If you wish to communicate a query or an answer to the ICAM prime (the HYG person who created the ICAM), please do so via the “Send E-mail” function. Click on “Send E-mail”. This ensures that all communication, related to the ICAM, is available to all parties involved.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CA Status 0 - Acceptance</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1438275"/>
            <a:ext cx="634047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8" name="Rectangle 1"/>
          <p:cNvSpPr>
            <a:spLocks noChangeArrowheads="1"/>
          </p:cNvSpPr>
          <p:nvPr/>
        </p:nvSpPr>
        <p:spPr bwMode="auto">
          <a:xfrm>
            <a:off x="2411413" y="1130300"/>
            <a:ext cx="4341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solidFill>
                  <a:srgbClr val="FF0000"/>
                </a:solidFill>
                <a:ea typeface="PMingLiU" pitchFamily="18" charset="-120"/>
              </a:rPr>
              <a:t>Acceptance should be complete within 1 day.</a:t>
            </a:r>
          </a:p>
        </p:txBody>
      </p:sp>
      <p:sp>
        <p:nvSpPr>
          <p:cNvPr id="21509" name="TextBox 2"/>
          <p:cNvSpPr txBox="1">
            <a:spLocks noChangeArrowheads="1"/>
          </p:cNvSpPr>
          <p:nvPr/>
        </p:nvSpPr>
        <p:spPr bwMode="auto">
          <a:xfrm>
            <a:off x="261938" y="4748213"/>
            <a:ext cx="864235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“Accept Responsibility”: Use your e-signature to accept the ICAM.</a:t>
            </a:r>
          </a:p>
          <a:p>
            <a:pPr eaLnBrk="1" hangingPunct="1">
              <a:spcBef>
                <a:spcPct val="20000"/>
              </a:spcBef>
              <a:buSzPct val="100000"/>
            </a:pPr>
            <a:r>
              <a:rPr lang="en-GB" altLang="en-US" sz="1200" i="0" u="sng">
                <a:solidFill>
                  <a:srgbClr val="FF0000"/>
                </a:solidFill>
                <a:ea typeface="ヒラギノ角ゴ Pro W3"/>
                <a:cs typeface="Arial" pitchFamily="34" charset="0"/>
              </a:rPr>
              <a:t>Please note that accepting the ICAM does not mean that you are accepting responsibility for the reported fault; it only means you are accepting ownership of the ICAM, as the main contact person, and that you will investigate and update the report.</a:t>
            </a:r>
          </a:p>
          <a:p>
            <a:pPr eaLnBrk="1" hangingPunct="1">
              <a:spcBef>
                <a:spcPct val="20000"/>
              </a:spcBef>
              <a:buSzPct val="100000"/>
            </a:pPr>
            <a:r>
              <a:rPr lang="en-GB" altLang="en-US" sz="1200" i="0" u="sng">
                <a:solidFill>
                  <a:srgbClr val="FF0000"/>
                </a:solidFill>
                <a:ea typeface="ヒラギノ角ゴ Pro W3"/>
                <a:cs typeface="Arial" pitchFamily="34" charset="0"/>
              </a:rPr>
              <a:t>The key to accepting the ICAM within 24 hours is to show HYG that the person assigned from your company has seen the ICAM and is working on the investigation.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50825" y="115888"/>
            <a:ext cx="6556375"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anchor="ctr">
            <a:normAutofit/>
          </a:bodyPr>
          <a:lstStyle>
            <a:lvl1pPr algn="l" defTabSz="457200" rtl="0" eaLnBrk="0" fontAlgn="base" hangingPunct="0">
              <a:spcBef>
                <a:spcPct val="0"/>
              </a:spcBef>
              <a:spcAft>
                <a:spcPct val="0"/>
              </a:spcAft>
              <a:defRPr sz="2800" kern="1200">
                <a:solidFill>
                  <a:schemeClr val="bg1"/>
                </a:solidFill>
                <a:latin typeface="Calibri"/>
                <a:ea typeface="ヒラギノ角ゴ Pro W3" pitchFamily="-109" charset="-128"/>
                <a:cs typeface="Calibri"/>
              </a:defRPr>
            </a:lvl1pPr>
            <a:lvl2pPr algn="l" defTabSz="457200" rtl="0" eaLnBrk="0" fontAlgn="base" hangingPunct="0">
              <a:spcBef>
                <a:spcPct val="0"/>
              </a:spcBef>
              <a:spcAft>
                <a:spcPct val="0"/>
              </a:spcAft>
              <a:defRPr sz="2800">
                <a:solidFill>
                  <a:schemeClr val="bg1"/>
                </a:solidFill>
                <a:latin typeface="Calibri" pitchFamily="34" charset="0"/>
                <a:ea typeface="ヒラギノ角ゴ Pro W3" pitchFamily="-109" charset="-128"/>
                <a:cs typeface="Calibri" pitchFamily="34" charset="0"/>
              </a:defRPr>
            </a:lvl2pPr>
            <a:lvl3pPr algn="l" defTabSz="457200" rtl="0" eaLnBrk="0" fontAlgn="base" hangingPunct="0">
              <a:spcBef>
                <a:spcPct val="0"/>
              </a:spcBef>
              <a:spcAft>
                <a:spcPct val="0"/>
              </a:spcAft>
              <a:defRPr sz="2800">
                <a:solidFill>
                  <a:schemeClr val="bg1"/>
                </a:solidFill>
                <a:latin typeface="Calibri" pitchFamily="34" charset="0"/>
                <a:ea typeface="ヒラギノ角ゴ Pro W3" pitchFamily="-109" charset="-128"/>
                <a:cs typeface="Calibri" pitchFamily="34" charset="0"/>
              </a:defRPr>
            </a:lvl3pPr>
            <a:lvl4pPr algn="l" defTabSz="457200" rtl="0" eaLnBrk="0" fontAlgn="base" hangingPunct="0">
              <a:spcBef>
                <a:spcPct val="0"/>
              </a:spcBef>
              <a:spcAft>
                <a:spcPct val="0"/>
              </a:spcAft>
              <a:defRPr sz="2800">
                <a:solidFill>
                  <a:schemeClr val="bg1"/>
                </a:solidFill>
                <a:latin typeface="Calibri" pitchFamily="34" charset="0"/>
                <a:ea typeface="ヒラギノ角ゴ Pro W3" pitchFamily="-109" charset="-128"/>
                <a:cs typeface="Calibri" pitchFamily="34" charset="0"/>
              </a:defRPr>
            </a:lvl4pPr>
            <a:lvl5pPr algn="l" defTabSz="457200" rtl="0" eaLnBrk="0" fontAlgn="base" hangingPunct="0">
              <a:spcBef>
                <a:spcPct val="0"/>
              </a:spcBef>
              <a:spcAft>
                <a:spcPct val="0"/>
              </a:spcAft>
              <a:defRPr sz="2800">
                <a:solidFill>
                  <a:schemeClr val="bg1"/>
                </a:solidFill>
                <a:latin typeface="Calibri" pitchFamily="34" charset="0"/>
                <a:ea typeface="ヒラギノ角ゴ Pro W3" pitchFamily="-109" charset="-128"/>
                <a:cs typeface="Calibri" pitchFamily="34"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eaLnBrk="1" hangingPunct="1">
              <a:defRPr/>
            </a:pPr>
            <a:r>
              <a:rPr lang="en-US" altLang="en-US" b="0" i="0" dirty="0"/>
              <a:t>CA Status 1 – Containment Actions.</a:t>
            </a:r>
          </a:p>
        </p:txBody>
      </p:sp>
      <p:pic>
        <p:nvPicPr>
          <p:cNvPr id="2253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57338"/>
            <a:ext cx="5761038"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2" name="Rectangle 1"/>
          <p:cNvSpPr>
            <a:spLocks noChangeArrowheads="1"/>
          </p:cNvSpPr>
          <p:nvPr/>
        </p:nvSpPr>
        <p:spPr bwMode="auto">
          <a:xfrm>
            <a:off x="323850" y="1522413"/>
            <a:ext cx="1079500" cy="449262"/>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sp>
        <p:nvSpPr>
          <p:cNvPr id="22533" name="Rectangle 1"/>
          <p:cNvSpPr>
            <a:spLocks noChangeArrowheads="1"/>
          </p:cNvSpPr>
          <p:nvPr/>
        </p:nvSpPr>
        <p:spPr bwMode="auto">
          <a:xfrm>
            <a:off x="1778000" y="960438"/>
            <a:ext cx="561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solidFill>
                  <a:srgbClr val="FF0000"/>
                </a:solidFill>
                <a:ea typeface="PMingLiU" pitchFamily="18" charset="-120"/>
              </a:rPr>
              <a:t>Containment actions should be complete within 2 days.</a:t>
            </a:r>
          </a:p>
        </p:txBody>
      </p:sp>
      <p:pic>
        <p:nvPicPr>
          <p:cNvPr id="22534"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163" y="1747838"/>
            <a:ext cx="4189412" cy="433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5" name="Rectangle 1"/>
          <p:cNvSpPr>
            <a:spLocks noChangeArrowheads="1"/>
          </p:cNvSpPr>
          <p:nvPr/>
        </p:nvSpPr>
        <p:spPr bwMode="auto">
          <a:xfrm>
            <a:off x="323850" y="4189413"/>
            <a:ext cx="20161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1. To add a new Containment Action, click here</a:t>
            </a:r>
          </a:p>
        </p:txBody>
      </p:sp>
      <p:cxnSp>
        <p:nvCxnSpPr>
          <p:cNvPr id="22536" name="Straight Arrow Connector 4"/>
          <p:cNvCxnSpPr>
            <a:cxnSpLocks noChangeShapeType="1"/>
            <a:stCxn id="22535" idx="0"/>
            <a:endCxn id="22532" idx="2"/>
          </p:cNvCxnSpPr>
          <p:nvPr/>
        </p:nvCxnSpPr>
        <p:spPr bwMode="auto">
          <a:xfrm flipH="1" flipV="1">
            <a:off x="863600" y="1971675"/>
            <a:ext cx="468313" cy="2217738"/>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7" name="Rectangle 1"/>
          <p:cNvSpPr>
            <a:spLocks noChangeArrowheads="1"/>
          </p:cNvSpPr>
          <p:nvPr/>
        </p:nvSpPr>
        <p:spPr bwMode="auto">
          <a:xfrm>
            <a:off x="568325" y="5157788"/>
            <a:ext cx="1527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2. This new window will open.</a:t>
            </a:r>
          </a:p>
        </p:txBody>
      </p:sp>
      <p:cxnSp>
        <p:nvCxnSpPr>
          <p:cNvPr id="22538" name="Straight Arrow Connector 4"/>
          <p:cNvCxnSpPr>
            <a:cxnSpLocks noChangeShapeType="1"/>
            <a:stCxn id="22537" idx="3"/>
          </p:cNvCxnSpPr>
          <p:nvPr/>
        </p:nvCxnSpPr>
        <p:spPr bwMode="auto">
          <a:xfrm flipV="1">
            <a:off x="2095500" y="4344988"/>
            <a:ext cx="1109663" cy="102711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9" name="Rectangle 1"/>
          <p:cNvSpPr>
            <a:spLocks noChangeArrowheads="1"/>
          </p:cNvSpPr>
          <p:nvPr/>
        </p:nvSpPr>
        <p:spPr bwMode="auto">
          <a:xfrm>
            <a:off x="3292475" y="4048125"/>
            <a:ext cx="24320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3. “Action Item”: Fill out the action item details; some good examples are on slide 18.</a:t>
            </a:r>
          </a:p>
        </p:txBody>
      </p:sp>
      <p:sp>
        <p:nvSpPr>
          <p:cNvPr id="22540" name="Rectangle 1"/>
          <p:cNvSpPr>
            <a:spLocks noChangeArrowheads="1"/>
          </p:cNvSpPr>
          <p:nvPr/>
        </p:nvSpPr>
        <p:spPr bwMode="auto">
          <a:xfrm>
            <a:off x="3213100" y="2422525"/>
            <a:ext cx="1843088" cy="50165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sp>
        <p:nvSpPr>
          <p:cNvPr id="22541" name="Rectangle 1"/>
          <p:cNvSpPr>
            <a:spLocks noChangeArrowheads="1"/>
          </p:cNvSpPr>
          <p:nvPr/>
        </p:nvSpPr>
        <p:spPr bwMode="auto">
          <a:xfrm>
            <a:off x="7451725" y="1971675"/>
            <a:ext cx="15843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6. Select “Save and Add Another” or “Save and close”.</a:t>
            </a:r>
          </a:p>
        </p:txBody>
      </p:sp>
      <p:sp>
        <p:nvSpPr>
          <p:cNvPr id="22542" name="Rectangle 1"/>
          <p:cNvSpPr>
            <a:spLocks noChangeArrowheads="1"/>
          </p:cNvSpPr>
          <p:nvPr/>
        </p:nvSpPr>
        <p:spPr bwMode="auto">
          <a:xfrm>
            <a:off x="3292475" y="2060575"/>
            <a:ext cx="2719388" cy="252413"/>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22543" name="Straight Arrow Connector 4"/>
          <p:cNvCxnSpPr>
            <a:cxnSpLocks noChangeShapeType="1"/>
            <a:stCxn id="22541" idx="1"/>
            <a:endCxn id="22542" idx="3"/>
          </p:cNvCxnSpPr>
          <p:nvPr/>
        </p:nvCxnSpPr>
        <p:spPr bwMode="auto">
          <a:xfrm flipH="1" flipV="1">
            <a:off x="6011863" y="2187575"/>
            <a:ext cx="1439862" cy="84138"/>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44" name="Rectangle 1"/>
          <p:cNvSpPr>
            <a:spLocks noChangeArrowheads="1"/>
          </p:cNvSpPr>
          <p:nvPr/>
        </p:nvSpPr>
        <p:spPr bwMode="auto">
          <a:xfrm>
            <a:off x="1484313" y="1214438"/>
            <a:ext cx="561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ea typeface="PMingLiU" pitchFamily="18" charset="-120"/>
              </a:rPr>
              <a:t>How to add a Containment Action</a:t>
            </a:r>
          </a:p>
        </p:txBody>
      </p:sp>
      <p:sp>
        <p:nvSpPr>
          <p:cNvPr id="22545" name="Rectangle 1"/>
          <p:cNvSpPr>
            <a:spLocks noChangeArrowheads="1"/>
          </p:cNvSpPr>
          <p:nvPr/>
        </p:nvSpPr>
        <p:spPr bwMode="auto">
          <a:xfrm>
            <a:off x="3492500" y="4648200"/>
            <a:ext cx="23590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4. “Assignee”: Type in the name of the person responsible to complete the action.</a:t>
            </a:r>
          </a:p>
        </p:txBody>
      </p:sp>
      <p:sp>
        <p:nvSpPr>
          <p:cNvPr id="22546" name="Rectangle 1"/>
          <p:cNvSpPr>
            <a:spLocks noChangeArrowheads="1"/>
          </p:cNvSpPr>
          <p:nvPr/>
        </p:nvSpPr>
        <p:spPr bwMode="auto">
          <a:xfrm>
            <a:off x="3438525" y="5257800"/>
            <a:ext cx="2646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5. “Due Date”: Using the date icon, to the right of the “Date Due” box, select the date when the action is due to be completed.</a:t>
            </a:r>
          </a:p>
        </p:txBody>
      </p:sp>
      <p:cxnSp>
        <p:nvCxnSpPr>
          <p:cNvPr id="22547" name="Straight Arrow Connector 4"/>
          <p:cNvCxnSpPr>
            <a:cxnSpLocks noChangeShapeType="1"/>
            <a:stCxn id="22539" idx="0"/>
            <a:endCxn id="22540" idx="2"/>
          </p:cNvCxnSpPr>
          <p:nvPr/>
        </p:nvCxnSpPr>
        <p:spPr bwMode="auto">
          <a:xfrm flipH="1" flipV="1">
            <a:off x="4135438" y="2924175"/>
            <a:ext cx="373062" cy="112395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a:t>Index</a:t>
            </a:r>
          </a:p>
        </p:txBody>
      </p:sp>
      <p:sp>
        <p:nvSpPr>
          <p:cNvPr id="8195" name="TextBox 2"/>
          <p:cNvSpPr txBox="1">
            <a:spLocks noChangeArrowheads="1"/>
          </p:cNvSpPr>
          <p:nvPr/>
        </p:nvSpPr>
        <p:spPr bwMode="auto">
          <a:xfrm>
            <a:off x="250825" y="908050"/>
            <a:ext cx="8642350" cy="581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50" i="0" u="sng" dirty="0">
                <a:ea typeface="ヒラギノ角ゴ Pro W3"/>
                <a:cs typeface="Arial" pitchFamily="34" charset="0"/>
              </a:rPr>
              <a:t>Subject									Slide</a:t>
            </a:r>
          </a:p>
          <a:p>
            <a:pPr eaLnBrk="1" hangingPunct="1">
              <a:spcBef>
                <a:spcPct val="20000"/>
              </a:spcBef>
              <a:buSzPct val="100000"/>
            </a:pPr>
            <a:r>
              <a:rPr lang="en-GB" altLang="en-US" sz="1250" b="0" i="0" dirty="0">
                <a:ea typeface="ヒラギノ角ゴ Pro W3"/>
                <a:cs typeface="Arial" pitchFamily="34" charset="0"/>
              </a:rPr>
              <a:t>Best Practice								3</a:t>
            </a:r>
          </a:p>
          <a:p>
            <a:pPr eaLnBrk="1" hangingPunct="1">
              <a:spcBef>
                <a:spcPct val="20000"/>
              </a:spcBef>
              <a:buSzPct val="100000"/>
            </a:pPr>
            <a:r>
              <a:rPr lang="en-GB" altLang="en-US" sz="1250" b="0" i="0" dirty="0">
                <a:ea typeface="ヒラギノ角ゴ Pro W3"/>
                <a:cs typeface="Arial" pitchFamily="34" charset="0"/>
              </a:rPr>
              <a:t>Frequently Asked Questions (FAQ’s)					4, 5, 6</a:t>
            </a:r>
          </a:p>
          <a:p>
            <a:pPr eaLnBrk="1" hangingPunct="1">
              <a:spcBef>
                <a:spcPct val="20000"/>
              </a:spcBef>
              <a:buSzPct val="100000"/>
            </a:pPr>
            <a:r>
              <a:rPr lang="en-GB" altLang="en-US" sz="1250" b="0" i="0" dirty="0">
                <a:ea typeface="ヒラギノ角ゴ Pro W3"/>
                <a:cs typeface="Arial" pitchFamily="34" charset="0"/>
              </a:rPr>
              <a:t>Log in										7</a:t>
            </a:r>
          </a:p>
          <a:p>
            <a:pPr eaLnBrk="1" hangingPunct="1">
              <a:spcBef>
                <a:spcPct val="20000"/>
              </a:spcBef>
              <a:buSzPct val="100000"/>
            </a:pPr>
            <a:r>
              <a:rPr lang="en-GB" altLang="en-US" sz="1250" b="0" i="0" dirty="0">
                <a:ea typeface="ヒラギノ角ゴ Pro W3"/>
                <a:cs typeface="Arial" pitchFamily="34" charset="0"/>
              </a:rPr>
              <a:t>Windows 10									8</a:t>
            </a:r>
          </a:p>
          <a:p>
            <a:pPr eaLnBrk="1" hangingPunct="1">
              <a:spcBef>
                <a:spcPct val="20000"/>
              </a:spcBef>
              <a:buSzPct val="100000"/>
            </a:pPr>
            <a:r>
              <a:rPr lang="en-GB" altLang="en-US" sz="1250" b="0" i="0" dirty="0">
                <a:ea typeface="ヒラギノ角ゴ Pro W3"/>
                <a:cs typeface="Arial" pitchFamily="34" charset="0"/>
              </a:rPr>
              <a:t>IE 11 Compatibility Issue							9, 10</a:t>
            </a:r>
          </a:p>
          <a:p>
            <a:pPr eaLnBrk="1" hangingPunct="1">
              <a:spcBef>
                <a:spcPct val="20000"/>
              </a:spcBef>
              <a:buSzPct val="100000"/>
            </a:pPr>
            <a:r>
              <a:rPr lang="en-GB" altLang="en-US" sz="1250" b="0" i="0" dirty="0">
                <a:ea typeface="ヒラギノ角ゴ Pro W3"/>
                <a:cs typeface="Arial" pitchFamily="34" charset="0"/>
              </a:rPr>
              <a:t>Change Log In Password							11</a:t>
            </a:r>
          </a:p>
          <a:p>
            <a:pPr eaLnBrk="1" hangingPunct="1">
              <a:spcBef>
                <a:spcPct val="20000"/>
              </a:spcBef>
              <a:buSzPct val="100000"/>
            </a:pPr>
            <a:r>
              <a:rPr lang="en-GB" altLang="en-US" sz="1250" b="0" i="0" dirty="0">
                <a:ea typeface="ヒラギノ角ゴ Pro W3"/>
                <a:cs typeface="Arial" pitchFamily="34" charset="0"/>
              </a:rPr>
              <a:t>Set up/Change E-Signature						12</a:t>
            </a:r>
          </a:p>
          <a:p>
            <a:pPr eaLnBrk="1" hangingPunct="1">
              <a:spcBef>
                <a:spcPct val="20000"/>
              </a:spcBef>
              <a:buSzPct val="100000"/>
            </a:pPr>
            <a:r>
              <a:rPr lang="en-GB" altLang="en-US" sz="1250" b="0" i="0" dirty="0">
                <a:ea typeface="ヒラギノ角ゴ Pro W3"/>
                <a:cs typeface="Arial" pitchFamily="34" charset="0"/>
              </a:rPr>
              <a:t>Changing Newsletter Preferences					13</a:t>
            </a:r>
          </a:p>
          <a:p>
            <a:pPr eaLnBrk="1" hangingPunct="1">
              <a:spcBef>
                <a:spcPct val="20000"/>
              </a:spcBef>
              <a:buSzPct val="100000"/>
            </a:pPr>
            <a:r>
              <a:rPr lang="en-GB" altLang="en-US" sz="1250" b="0" i="0" dirty="0">
                <a:ea typeface="ヒラギノ角ゴ Pro W3"/>
                <a:cs typeface="Arial" pitchFamily="34" charset="0"/>
              </a:rPr>
              <a:t>Editing and Saving Information						14</a:t>
            </a:r>
          </a:p>
          <a:p>
            <a:pPr eaLnBrk="1" hangingPunct="1">
              <a:spcBef>
                <a:spcPct val="20000"/>
              </a:spcBef>
              <a:buSzPct val="100000"/>
            </a:pPr>
            <a:r>
              <a:rPr lang="en-GB" altLang="en-US" sz="1250" b="0" i="0" dirty="0">
                <a:ea typeface="ヒラギノ角ゴ Pro W3"/>
                <a:cs typeface="Arial" pitchFamily="34" charset="0"/>
              </a:rPr>
              <a:t>Check/Change Access Rights						15</a:t>
            </a:r>
          </a:p>
          <a:p>
            <a:pPr eaLnBrk="1" hangingPunct="1">
              <a:spcBef>
                <a:spcPct val="20000"/>
              </a:spcBef>
              <a:buSzPct val="100000"/>
            </a:pPr>
            <a:r>
              <a:rPr lang="en-GB" altLang="en-US" sz="1250" b="0" i="0" dirty="0">
                <a:ea typeface="ヒラギノ角ゴ Pro W3"/>
                <a:cs typeface="Arial" pitchFamily="34" charset="0"/>
              </a:rPr>
              <a:t>Adding Attachments/References						16</a:t>
            </a:r>
          </a:p>
          <a:p>
            <a:pPr eaLnBrk="1" hangingPunct="1">
              <a:spcBef>
                <a:spcPct val="20000"/>
              </a:spcBef>
              <a:buSzPct val="100000"/>
            </a:pPr>
            <a:r>
              <a:rPr lang="en-GB" altLang="en-US" sz="1250" b="0" i="0" dirty="0">
                <a:ea typeface="ヒラギノ角ゴ Pro W3"/>
                <a:cs typeface="Arial" pitchFamily="34" charset="0"/>
              </a:rPr>
              <a:t>Using E-mail within the ICAM						17</a:t>
            </a:r>
          </a:p>
          <a:p>
            <a:pPr eaLnBrk="1" hangingPunct="1">
              <a:spcBef>
                <a:spcPct val="20000"/>
              </a:spcBef>
              <a:buSzPct val="100000"/>
            </a:pPr>
            <a:r>
              <a:rPr lang="en-GB" altLang="en-US" sz="1250" b="0" i="0" dirty="0">
                <a:ea typeface="ヒラギノ角ゴ Pro W3"/>
                <a:cs typeface="Arial" pitchFamily="34" charset="0"/>
              </a:rPr>
              <a:t>CA Status 0 – Acceptance						18</a:t>
            </a:r>
          </a:p>
          <a:p>
            <a:pPr eaLnBrk="1" hangingPunct="1">
              <a:spcBef>
                <a:spcPct val="20000"/>
              </a:spcBef>
              <a:buSzPct val="100000"/>
            </a:pPr>
            <a:r>
              <a:rPr lang="en-GB" altLang="en-US" sz="1250" b="0" i="0" dirty="0">
                <a:ea typeface="ヒラギノ角ゴ Pro W3"/>
                <a:cs typeface="Arial" pitchFamily="34" charset="0"/>
              </a:rPr>
              <a:t>CA Status 1 – Containment Actions					19, 20, 21</a:t>
            </a:r>
          </a:p>
          <a:p>
            <a:pPr eaLnBrk="1" hangingPunct="1">
              <a:spcBef>
                <a:spcPct val="20000"/>
              </a:spcBef>
              <a:buSzPct val="100000"/>
            </a:pPr>
            <a:r>
              <a:rPr lang="en-GB" altLang="en-US" sz="1250" b="0" i="0" dirty="0">
                <a:ea typeface="ヒラギノ角ゴ Pro W3"/>
                <a:cs typeface="Arial" pitchFamily="34" charset="0"/>
              </a:rPr>
              <a:t>CA Status 2 – Root Cause						22, 23, 24, 25, 26, 27</a:t>
            </a:r>
          </a:p>
          <a:p>
            <a:pPr eaLnBrk="1" hangingPunct="1">
              <a:spcBef>
                <a:spcPct val="20000"/>
              </a:spcBef>
              <a:buSzPct val="100000"/>
            </a:pPr>
            <a:r>
              <a:rPr lang="en-GB" altLang="en-US" sz="1250" b="0" i="0" dirty="0">
                <a:ea typeface="ヒラギノ角ゴ Pro W3"/>
                <a:cs typeface="Arial" pitchFamily="34" charset="0"/>
              </a:rPr>
              <a:t>5</a:t>
            </a:r>
            <a:r>
              <a:rPr lang="en-GB" altLang="en-US" sz="1250" b="0" i="0" baseline="30000" dirty="0">
                <a:ea typeface="ヒラギノ角ゴ Pro W3"/>
                <a:cs typeface="Arial" pitchFamily="34" charset="0"/>
              </a:rPr>
              <a:t>th</a:t>
            </a:r>
            <a:r>
              <a:rPr lang="en-GB" altLang="en-US" sz="1250" b="0" i="0" dirty="0">
                <a:ea typeface="ヒラギノ角ゴ Pro W3"/>
                <a:cs typeface="Arial" pitchFamily="34" charset="0"/>
              </a:rPr>
              <a:t> Why Checklist								28</a:t>
            </a:r>
          </a:p>
          <a:p>
            <a:pPr eaLnBrk="1" hangingPunct="1">
              <a:spcBef>
                <a:spcPct val="20000"/>
              </a:spcBef>
              <a:buSzPct val="100000"/>
            </a:pPr>
            <a:r>
              <a:rPr lang="en-GB" altLang="en-US" sz="1250" b="0" i="0" dirty="0">
                <a:ea typeface="ヒラギノ角ゴ Pro W3"/>
                <a:cs typeface="Arial" pitchFamily="34" charset="0"/>
              </a:rPr>
              <a:t>9 Ways to Define, Improve and Control Quality			29</a:t>
            </a:r>
          </a:p>
          <a:p>
            <a:pPr eaLnBrk="1" hangingPunct="1">
              <a:spcBef>
                <a:spcPct val="20000"/>
              </a:spcBef>
              <a:buSzPct val="100000"/>
            </a:pPr>
            <a:r>
              <a:rPr lang="en-GB" altLang="en-US" sz="1250" b="0" i="0" dirty="0">
                <a:ea typeface="ヒラギノ角ゴ Pro W3"/>
                <a:cs typeface="Arial" pitchFamily="34" charset="0"/>
              </a:rPr>
              <a:t>CA Status 3 – Permanent Corrective Action				30, 31, 32</a:t>
            </a:r>
          </a:p>
          <a:p>
            <a:pPr eaLnBrk="1" hangingPunct="1">
              <a:spcBef>
                <a:spcPct val="20000"/>
              </a:spcBef>
              <a:buSzPct val="100000"/>
            </a:pPr>
            <a:r>
              <a:rPr lang="en-GB" altLang="en-US" sz="1250" b="0" i="0" dirty="0">
                <a:ea typeface="ヒラギノ角ゴ Pro W3"/>
                <a:cs typeface="Arial" pitchFamily="34" charset="0"/>
              </a:rPr>
              <a:t>CA Status 4 – Supplier Verification					33</a:t>
            </a:r>
          </a:p>
          <a:p>
            <a:pPr eaLnBrk="1" hangingPunct="1">
              <a:spcBef>
                <a:spcPct val="20000"/>
              </a:spcBef>
              <a:buSzPct val="100000"/>
            </a:pPr>
            <a:r>
              <a:rPr lang="en-GB" altLang="en-US" sz="1250" b="0" i="0" dirty="0">
                <a:ea typeface="ヒラギノ角ゴ Pro W3"/>
                <a:cs typeface="Arial" pitchFamily="34" charset="0"/>
              </a:rPr>
              <a:t>Logging Out Safely								34</a:t>
            </a:r>
          </a:p>
          <a:p>
            <a:pPr eaLnBrk="1" hangingPunct="1">
              <a:spcBef>
                <a:spcPct val="20000"/>
              </a:spcBef>
              <a:buSzPct val="100000"/>
            </a:pPr>
            <a:r>
              <a:rPr lang="en-GB" altLang="en-US" sz="1250" b="0" i="0" dirty="0">
                <a:ea typeface="ヒラギノ角ゴ Pro W3"/>
                <a:cs typeface="Arial" pitchFamily="34" charset="0"/>
              </a:rPr>
              <a:t>Removing Notifications							35</a:t>
            </a:r>
          </a:p>
          <a:p>
            <a:pPr eaLnBrk="1" hangingPunct="1">
              <a:spcBef>
                <a:spcPct val="20000"/>
              </a:spcBef>
              <a:buSzPct val="100000"/>
            </a:pPr>
            <a:r>
              <a:rPr lang="en-GB" altLang="en-US" sz="1250" b="0" i="0" dirty="0">
                <a:ea typeface="ヒラギノ角ゴ Pro W3"/>
                <a:cs typeface="Arial" pitchFamily="34" charset="0"/>
              </a:rPr>
              <a:t>Additional Help								36</a:t>
            </a:r>
          </a:p>
          <a:p>
            <a:pPr eaLnBrk="1" hangingPunct="1">
              <a:spcBef>
                <a:spcPct val="20000"/>
              </a:spcBef>
              <a:buSzPct val="100000"/>
            </a:pPr>
            <a:r>
              <a:rPr lang="en-GB" altLang="en-US" sz="1250" b="0" i="0" dirty="0">
                <a:ea typeface="ヒラギノ角ゴ Pro W3"/>
                <a:cs typeface="Arial" pitchFamily="34" charset="0"/>
              </a:rPr>
              <a:t>ICAM Questions to Verify Completeness 				37</a:t>
            </a:r>
          </a:p>
          <a:p>
            <a:pPr eaLnBrk="1" hangingPunct="1">
              <a:spcBef>
                <a:spcPct val="20000"/>
              </a:spcBef>
              <a:buSzPct val="100000"/>
            </a:pPr>
            <a:r>
              <a:rPr lang="en-GB" altLang="en-US" sz="1250" b="0" i="0" dirty="0">
                <a:ea typeface="ヒラギノ角ゴ Pro W3"/>
                <a:cs typeface="Arial"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50825" y="115888"/>
            <a:ext cx="6556375"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anchor="ctr">
            <a:normAutofit/>
          </a:bodyPr>
          <a:lstStyle>
            <a:lvl1pPr algn="l" defTabSz="457200" rtl="0" eaLnBrk="0" fontAlgn="base" hangingPunct="0">
              <a:spcBef>
                <a:spcPct val="0"/>
              </a:spcBef>
              <a:spcAft>
                <a:spcPct val="0"/>
              </a:spcAft>
              <a:defRPr sz="2800" kern="1200">
                <a:solidFill>
                  <a:schemeClr val="bg1"/>
                </a:solidFill>
                <a:latin typeface="Calibri"/>
                <a:ea typeface="ヒラギノ角ゴ Pro W3" pitchFamily="-109" charset="-128"/>
                <a:cs typeface="Calibri"/>
              </a:defRPr>
            </a:lvl1pPr>
            <a:lvl2pPr algn="l" defTabSz="457200" rtl="0" eaLnBrk="0" fontAlgn="base" hangingPunct="0">
              <a:spcBef>
                <a:spcPct val="0"/>
              </a:spcBef>
              <a:spcAft>
                <a:spcPct val="0"/>
              </a:spcAft>
              <a:defRPr sz="2800">
                <a:solidFill>
                  <a:schemeClr val="bg1"/>
                </a:solidFill>
                <a:latin typeface="Calibri" pitchFamily="34" charset="0"/>
                <a:ea typeface="ヒラギノ角ゴ Pro W3" pitchFamily="-109" charset="-128"/>
                <a:cs typeface="Calibri" pitchFamily="34" charset="0"/>
              </a:defRPr>
            </a:lvl2pPr>
            <a:lvl3pPr algn="l" defTabSz="457200" rtl="0" eaLnBrk="0" fontAlgn="base" hangingPunct="0">
              <a:spcBef>
                <a:spcPct val="0"/>
              </a:spcBef>
              <a:spcAft>
                <a:spcPct val="0"/>
              </a:spcAft>
              <a:defRPr sz="2800">
                <a:solidFill>
                  <a:schemeClr val="bg1"/>
                </a:solidFill>
                <a:latin typeface="Calibri" pitchFamily="34" charset="0"/>
                <a:ea typeface="ヒラギノ角ゴ Pro W3" pitchFamily="-109" charset="-128"/>
                <a:cs typeface="Calibri" pitchFamily="34" charset="0"/>
              </a:defRPr>
            </a:lvl3pPr>
            <a:lvl4pPr algn="l" defTabSz="457200" rtl="0" eaLnBrk="0" fontAlgn="base" hangingPunct="0">
              <a:spcBef>
                <a:spcPct val="0"/>
              </a:spcBef>
              <a:spcAft>
                <a:spcPct val="0"/>
              </a:spcAft>
              <a:defRPr sz="2800">
                <a:solidFill>
                  <a:schemeClr val="bg1"/>
                </a:solidFill>
                <a:latin typeface="Calibri" pitchFamily="34" charset="0"/>
                <a:ea typeface="ヒラギノ角ゴ Pro W3" pitchFamily="-109" charset="-128"/>
                <a:cs typeface="Calibri" pitchFamily="34" charset="0"/>
              </a:defRPr>
            </a:lvl4pPr>
            <a:lvl5pPr algn="l" defTabSz="457200" rtl="0" eaLnBrk="0" fontAlgn="base" hangingPunct="0">
              <a:spcBef>
                <a:spcPct val="0"/>
              </a:spcBef>
              <a:spcAft>
                <a:spcPct val="0"/>
              </a:spcAft>
              <a:defRPr sz="2800">
                <a:solidFill>
                  <a:schemeClr val="bg1"/>
                </a:solidFill>
                <a:latin typeface="Calibri" pitchFamily="34" charset="0"/>
                <a:ea typeface="ヒラギノ角ゴ Pro W3" pitchFamily="-109" charset="-128"/>
                <a:cs typeface="Calibri" pitchFamily="34"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eaLnBrk="1" hangingPunct="1">
              <a:defRPr/>
            </a:pPr>
            <a:r>
              <a:rPr lang="en-US" altLang="en-US" b="0" i="0" dirty="0"/>
              <a:t>CA Status 1 – Containment Actions.</a:t>
            </a:r>
          </a:p>
        </p:txBody>
      </p:sp>
      <p:pic>
        <p:nvPicPr>
          <p:cNvPr id="2355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12875"/>
            <a:ext cx="5761038"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6" name="Rectangle 1"/>
          <p:cNvSpPr>
            <a:spLocks noChangeArrowheads="1"/>
          </p:cNvSpPr>
          <p:nvPr/>
        </p:nvSpPr>
        <p:spPr bwMode="auto">
          <a:xfrm>
            <a:off x="6084888" y="1641475"/>
            <a:ext cx="2613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a:ea typeface="PMingLiU" pitchFamily="18" charset="-120"/>
              </a:rPr>
              <a:t>Areas to consider:</a:t>
            </a:r>
          </a:p>
          <a:p>
            <a:pPr eaLnBrk="1" hangingPunct="1"/>
            <a:r>
              <a:rPr lang="en-US" altLang="zh-TW" sz="1000">
                <a:ea typeface="PMingLiU" pitchFamily="18" charset="-120"/>
              </a:rPr>
              <a:t>Supplier stock.	   Stock in house.</a:t>
            </a:r>
          </a:p>
          <a:p>
            <a:pPr eaLnBrk="1" hangingPunct="1"/>
            <a:r>
              <a:rPr lang="en-US" altLang="zh-TW" sz="1000">
                <a:ea typeface="PMingLiU" pitchFamily="18" charset="-120"/>
              </a:rPr>
              <a:t>WIP.	   FGI.</a:t>
            </a:r>
          </a:p>
          <a:p>
            <a:pPr eaLnBrk="1" hangingPunct="1"/>
            <a:r>
              <a:rPr lang="en-US" altLang="zh-TW" sz="1000">
                <a:ea typeface="PMingLiU" pitchFamily="18" charset="-120"/>
              </a:rPr>
              <a:t>Repair Centres.  Customer.</a:t>
            </a:r>
          </a:p>
        </p:txBody>
      </p:sp>
      <p:sp>
        <p:nvSpPr>
          <p:cNvPr id="23557" name="Rectangle 1"/>
          <p:cNvSpPr>
            <a:spLocks noChangeArrowheads="1"/>
          </p:cNvSpPr>
          <p:nvPr/>
        </p:nvSpPr>
        <p:spPr bwMode="auto">
          <a:xfrm>
            <a:off x="323850" y="1423988"/>
            <a:ext cx="4140200" cy="898525"/>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23558" name="Straight Arrow Connector 4"/>
          <p:cNvCxnSpPr>
            <a:cxnSpLocks noChangeShapeType="1"/>
            <a:stCxn id="23556" idx="1"/>
            <a:endCxn id="23557" idx="3"/>
          </p:cNvCxnSpPr>
          <p:nvPr/>
        </p:nvCxnSpPr>
        <p:spPr bwMode="auto">
          <a:xfrm flipH="1" flipV="1">
            <a:off x="4464050" y="1873250"/>
            <a:ext cx="1620838" cy="122238"/>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59" name="Rectangle 1"/>
          <p:cNvSpPr>
            <a:spLocks noChangeArrowheads="1"/>
          </p:cNvSpPr>
          <p:nvPr/>
        </p:nvSpPr>
        <p:spPr bwMode="auto">
          <a:xfrm>
            <a:off x="323850" y="842963"/>
            <a:ext cx="799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solidFill>
                  <a:srgbClr val="FF0000"/>
                </a:solidFill>
                <a:ea typeface="PMingLiU" pitchFamily="18" charset="-120"/>
              </a:rPr>
              <a:t>Containment actions should be complete within 2 days.</a:t>
            </a:r>
          </a:p>
          <a:p>
            <a:pPr algn="ctr" eaLnBrk="1" hangingPunct="1"/>
            <a:r>
              <a:rPr lang="en-US" altLang="zh-TW" sz="1400" u="sng">
                <a:solidFill>
                  <a:srgbClr val="FF0000"/>
                </a:solidFill>
                <a:ea typeface="PMingLiU" pitchFamily="18" charset="-120"/>
              </a:rPr>
              <a:t>Note – Do not wait until the rejected parts are returned, verify your  process within 2 days.</a:t>
            </a:r>
          </a:p>
        </p:txBody>
      </p:sp>
      <p:sp>
        <p:nvSpPr>
          <p:cNvPr id="6" name="TextBox 5"/>
          <p:cNvSpPr txBox="1"/>
          <p:nvPr/>
        </p:nvSpPr>
        <p:spPr bwMode="auto">
          <a:xfrm>
            <a:off x="250825" y="3968750"/>
            <a:ext cx="7775575" cy="855663"/>
          </a:xfrm>
          <a:prstGeom prst="rect">
            <a:avLst/>
          </a:prstGeom>
          <a:noFill/>
          <a:ln>
            <a:miter lim="800000"/>
            <a:headEnd/>
            <a:tailEnd/>
          </a:ln>
        </p:spPr>
        <p:txBody>
          <a:bodyPr>
            <a:spAutoFit/>
          </a:bodyPr>
          <a:lstStyle/>
          <a:p>
            <a:pPr defTabSz="457200">
              <a:spcBef>
                <a:spcPct val="20000"/>
              </a:spcBef>
              <a:buSzPct val="100000"/>
              <a:defRPr/>
            </a:pPr>
            <a:r>
              <a:rPr lang="en-GB" sz="1400" u="sng" dirty="0">
                <a:solidFill>
                  <a:srgbClr val="FF0000"/>
                </a:solidFill>
                <a:ea typeface="PMingLiU" pitchFamily="18" charset="-120"/>
              </a:rPr>
              <a:t>Containment actions should fully protect the customer (HYG) from this issue until implementation of Permanent Corrective Actions (PCA).</a:t>
            </a:r>
          </a:p>
          <a:p>
            <a:pPr marL="265113" indent="-265113" algn="r" defTabSz="457200">
              <a:spcBef>
                <a:spcPct val="20000"/>
              </a:spcBef>
              <a:buSzPct val="100000"/>
              <a:buFontTx/>
              <a:buBlip>
                <a:blip r:embed="rId4"/>
              </a:buBlip>
              <a:defRPr/>
            </a:pPr>
            <a:endParaRPr lang="en-GB" b="0" i="0" dirty="0">
              <a:latin typeface="Arial" pitchFamily="-109" charset="0"/>
              <a:ea typeface="ヒラギノ角ゴ Pro W3" pitchFamily="-109" charset="-128"/>
              <a:cs typeface="Arial"/>
            </a:endParaRPr>
          </a:p>
        </p:txBody>
      </p:sp>
      <p:sp>
        <p:nvSpPr>
          <p:cNvPr id="10" name="TextBox 9"/>
          <p:cNvSpPr txBox="1"/>
          <p:nvPr/>
        </p:nvSpPr>
        <p:spPr bwMode="auto">
          <a:xfrm>
            <a:off x="227013" y="4398963"/>
            <a:ext cx="7775575" cy="639762"/>
          </a:xfrm>
          <a:prstGeom prst="rect">
            <a:avLst/>
          </a:prstGeom>
          <a:noFill/>
          <a:ln>
            <a:miter lim="800000"/>
            <a:headEnd/>
            <a:tailEnd/>
          </a:ln>
        </p:spPr>
        <p:txBody>
          <a:bodyPr>
            <a:spAutoFit/>
          </a:bodyPr>
          <a:lstStyle/>
          <a:p>
            <a:pPr defTabSz="457200">
              <a:spcBef>
                <a:spcPct val="20000"/>
              </a:spcBef>
              <a:buSzPct val="100000"/>
              <a:defRPr/>
            </a:pPr>
            <a:r>
              <a:rPr lang="en-GB" sz="1400" u="sng" dirty="0">
                <a:solidFill>
                  <a:srgbClr val="FF0000"/>
                </a:solidFill>
                <a:ea typeface="PMingLiU" pitchFamily="18" charset="-120"/>
              </a:rPr>
              <a:t>Ensure that your actions cover the requirements listed in the following questions.</a:t>
            </a:r>
          </a:p>
          <a:p>
            <a:pPr marL="265113" indent="-265113" algn="r" defTabSz="457200">
              <a:spcBef>
                <a:spcPct val="20000"/>
              </a:spcBef>
              <a:buSzPct val="100000"/>
              <a:buFontTx/>
              <a:buBlip>
                <a:blip r:embed="rId4"/>
              </a:buBlip>
              <a:defRPr/>
            </a:pPr>
            <a:endParaRPr lang="en-GB" b="0" i="0" dirty="0">
              <a:latin typeface="Arial" pitchFamily="-109" charset="0"/>
              <a:ea typeface="ヒラギノ角ゴ Pro W3" pitchFamily="-109" charset="-128"/>
              <a:cs typeface="Arial"/>
            </a:endParaRPr>
          </a:p>
        </p:txBody>
      </p:sp>
      <p:sp>
        <p:nvSpPr>
          <p:cNvPr id="23599" name="Rectangle 1"/>
          <p:cNvSpPr>
            <a:spLocks noChangeArrowheads="1"/>
          </p:cNvSpPr>
          <p:nvPr/>
        </p:nvSpPr>
        <p:spPr bwMode="auto">
          <a:xfrm>
            <a:off x="385763" y="3303588"/>
            <a:ext cx="1233487" cy="223837"/>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sp>
        <p:nvSpPr>
          <p:cNvPr id="23600" name="Rectangle 1"/>
          <p:cNvSpPr>
            <a:spLocks noChangeArrowheads="1"/>
          </p:cNvSpPr>
          <p:nvPr/>
        </p:nvSpPr>
        <p:spPr bwMode="auto">
          <a:xfrm>
            <a:off x="6091238" y="3173413"/>
            <a:ext cx="2613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a:ea typeface="PMingLiU" pitchFamily="18" charset="-120"/>
              </a:rPr>
              <a:t>When you have finished all containment actions, use your e-signature to close this stage and the report will go to HYG for approval to proceed to stage 2.</a:t>
            </a:r>
          </a:p>
        </p:txBody>
      </p:sp>
      <p:cxnSp>
        <p:nvCxnSpPr>
          <p:cNvPr id="23601" name="Straight Arrow Connector 4"/>
          <p:cNvCxnSpPr>
            <a:cxnSpLocks noChangeShapeType="1"/>
            <a:stCxn id="23600" idx="1"/>
            <a:endCxn id="23599" idx="3"/>
          </p:cNvCxnSpPr>
          <p:nvPr/>
        </p:nvCxnSpPr>
        <p:spPr bwMode="auto">
          <a:xfrm flipH="1" flipV="1">
            <a:off x="1619250" y="3416300"/>
            <a:ext cx="4471988" cy="111125"/>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 name="Object 1"/>
          <p:cNvGraphicFramePr>
            <a:graphicFrameLocks noChangeAspect="1"/>
          </p:cNvGraphicFramePr>
          <p:nvPr>
            <p:extLst>
              <p:ext uri="{D42A27DB-BD31-4B8C-83A1-F6EECF244321}">
                <p14:modId xmlns:p14="http://schemas.microsoft.com/office/powerpoint/2010/main" val="2213165452"/>
              </p:ext>
            </p:extLst>
          </p:nvPr>
        </p:nvGraphicFramePr>
        <p:xfrm>
          <a:off x="323851" y="4718844"/>
          <a:ext cx="5616301" cy="1663845"/>
        </p:xfrm>
        <a:graphic>
          <a:graphicData uri="http://schemas.openxmlformats.org/presentationml/2006/ole">
            <mc:AlternateContent xmlns:mc="http://schemas.openxmlformats.org/markup-compatibility/2006">
              <mc:Choice xmlns:v="urn:schemas-microsoft-com:vml" Requires="v">
                <p:oleObj spid="_x0000_s1031" name="Worksheet" r:id="rId5" imgW="8134474" imgH="2409897" progId="Excel.Sheet.12">
                  <p:embed/>
                </p:oleObj>
              </mc:Choice>
              <mc:Fallback>
                <p:oleObj name="Worksheet" r:id="rId5" imgW="8134474" imgH="2409897" progId="Excel.Sheet.12">
                  <p:embed/>
                  <p:pic>
                    <p:nvPicPr>
                      <p:cNvPr id="0" name=""/>
                      <p:cNvPicPr/>
                      <p:nvPr/>
                    </p:nvPicPr>
                    <p:blipFill>
                      <a:blip r:embed="rId6"/>
                      <a:stretch>
                        <a:fillRect/>
                      </a:stretch>
                    </p:blipFill>
                    <p:spPr>
                      <a:xfrm>
                        <a:off x="323851" y="4718844"/>
                        <a:ext cx="5616301" cy="1663845"/>
                      </a:xfrm>
                      <a:prstGeom prst="rect">
                        <a:avLst/>
                      </a:prstGeom>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50825" y="115888"/>
            <a:ext cx="6556375"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anchor="ctr">
            <a:normAutofit/>
          </a:bodyPr>
          <a:lstStyle>
            <a:lvl1pPr algn="l" defTabSz="457200" rtl="0" eaLnBrk="0" fontAlgn="base" hangingPunct="0">
              <a:spcBef>
                <a:spcPct val="0"/>
              </a:spcBef>
              <a:spcAft>
                <a:spcPct val="0"/>
              </a:spcAft>
              <a:defRPr sz="2800" kern="1200">
                <a:solidFill>
                  <a:schemeClr val="bg1"/>
                </a:solidFill>
                <a:latin typeface="Calibri"/>
                <a:ea typeface="ヒラギノ角ゴ Pro W3" pitchFamily="-109" charset="-128"/>
                <a:cs typeface="Calibri"/>
              </a:defRPr>
            </a:lvl1pPr>
            <a:lvl2pPr algn="l" defTabSz="457200" rtl="0" eaLnBrk="0" fontAlgn="base" hangingPunct="0">
              <a:spcBef>
                <a:spcPct val="0"/>
              </a:spcBef>
              <a:spcAft>
                <a:spcPct val="0"/>
              </a:spcAft>
              <a:defRPr sz="2800">
                <a:solidFill>
                  <a:schemeClr val="bg1"/>
                </a:solidFill>
                <a:latin typeface="Calibri" pitchFamily="34" charset="0"/>
                <a:ea typeface="ヒラギノ角ゴ Pro W3" pitchFamily="-109" charset="-128"/>
                <a:cs typeface="Calibri" pitchFamily="34" charset="0"/>
              </a:defRPr>
            </a:lvl2pPr>
            <a:lvl3pPr algn="l" defTabSz="457200" rtl="0" eaLnBrk="0" fontAlgn="base" hangingPunct="0">
              <a:spcBef>
                <a:spcPct val="0"/>
              </a:spcBef>
              <a:spcAft>
                <a:spcPct val="0"/>
              </a:spcAft>
              <a:defRPr sz="2800">
                <a:solidFill>
                  <a:schemeClr val="bg1"/>
                </a:solidFill>
                <a:latin typeface="Calibri" pitchFamily="34" charset="0"/>
                <a:ea typeface="ヒラギノ角ゴ Pro W3" pitchFamily="-109" charset="-128"/>
                <a:cs typeface="Calibri" pitchFamily="34" charset="0"/>
              </a:defRPr>
            </a:lvl3pPr>
            <a:lvl4pPr algn="l" defTabSz="457200" rtl="0" eaLnBrk="0" fontAlgn="base" hangingPunct="0">
              <a:spcBef>
                <a:spcPct val="0"/>
              </a:spcBef>
              <a:spcAft>
                <a:spcPct val="0"/>
              </a:spcAft>
              <a:defRPr sz="2800">
                <a:solidFill>
                  <a:schemeClr val="bg1"/>
                </a:solidFill>
                <a:latin typeface="Calibri" pitchFamily="34" charset="0"/>
                <a:ea typeface="ヒラギノ角ゴ Pro W3" pitchFamily="-109" charset="-128"/>
                <a:cs typeface="Calibri" pitchFamily="34" charset="0"/>
              </a:defRPr>
            </a:lvl4pPr>
            <a:lvl5pPr algn="l" defTabSz="457200" rtl="0" eaLnBrk="0" fontAlgn="base" hangingPunct="0">
              <a:spcBef>
                <a:spcPct val="0"/>
              </a:spcBef>
              <a:spcAft>
                <a:spcPct val="0"/>
              </a:spcAft>
              <a:defRPr sz="2800">
                <a:solidFill>
                  <a:schemeClr val="bg1"/>
                </a:solidFill>
                <a:latin typeface="Calibri" pitchFamily="34" charset="0"/>
                <a:ea typeface="ヒラギノ角ゴ Pro W3" pitchFamily="-109" charset="-128"/>
                <a:cs typeface="Calibri" pitchFamily="34"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eaLnBrk="1" hangingPunct="1">
              <a:defRPr/>
            </a:pPr>
            <a:r>
              <a:rPr lang="en-US" altLang="en-US" b="0" i="0" dirty="0"/>
              <a:t>CA Status 1 – Containment Actions.</a:t>
            </a:r>
          </a:p>
        </p:txBody>
      </p:sp>
      <p:sp>
        <p:nvSpPr>
          <p:cNvPr id="24579" name="Rectangle 1"/>
          <p:cNvSpPr>
            <a:spLocks noChangeArrowheads="1"/>
          </p:cNvSpPr>
          <p:nvPr/>
        </p:nvSpPr>
        <p:spPr bwMode="auto">
          <a:xfrm>
            <a:off x="1763713" y="1114425"/>
            <a:ext cx="561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solidFill>
                  <a:srgbClr val="FF0000"/>
                </a:solidFill>
                <a:ea typeface="PMingLiU" pitchFamily="18" charset="-120"/>
              </a:rPr>
              <a:t>Examples of Acceptable actions and Unacceptable actions</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1557338"/>
            <a:ext cx="63627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1" name="TextBox 1"/>
          <p:cNvSpPr txBox="1">
            <a:spLocks noChangeArrowheads="1"/>
          </p:cNvSpPr>
          <p:nvPr/>
        </p:nvSpPr>
        <p:spPr bwMode="auto">
          <a:xfrm>
            <a:off x="684213" y="5661025"/>
            <a:ext cx="6767512" cy="7381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400" b="0" i="0">
                <a:solidFill>
                  <a:srgbClr val="FF0000"/>
                </a:solidFill>
                <a:ea typeface="ヒラギノ角ゴ Pro W3"/>
                <a:cs typeface="Arial" pitchFamily="34" charset="0"/>
              </a:rPr>
              <a:t>Unacceptable because there is no information on how HYG will be protected up to the point of introduction of the Permanent Corrective action. A better answer would be “100% stock check ongoing until Permanent Corrective Action in place.”</a:t>
            </a:r>
          </a:p>
        </p:txBody>
      </p:sp>
      <p:cxnSp>
        <p:nvCxnSpPr>
          <p:cNvPr id="24582" name="Straight Arrow Connector 4"/>
          <p:cNvCxnSpPr>
            <a:cxnSpLocks noChangeShapeType="1"/>
            <a:stCxn id="24581" idx="0"/>
          </p:cNvCxnSpPr>
          <p:nvPr/>
        </p:nvCxnSpPr>
        <p:spPr bwMode="auto">
          <a:xfrm flipH="1" flipV="1">
            <a:off x="2384425" y="5445125"/>
            <a:ext cx="1684338" cy="21590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709738"/>
            <a:ext cx="5099050" cy="268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p:txBody>
          <a:bodyPr/>
          <a:lstStyle/>
          <a:p>
            <a:pPr eaLnBrk="1" hangingPunct="1">
              <a:defRPr/>
            </a:pPr>
            <a:r>
              <a:rPr lang="en-US" altLang="en-US" dirty="0"/>
              <a:t>CA Status 2 – Root Cause</a:t>
            </a:r>
          </a:p>
        </p:txBody>
      </p:sp>
      <p:sp>
        <p:nvSpPr>
          <p:cNvPr id="25604" name="Rectangle 6"/>
          <p:cNvSpPr>
            <a:spLocks noChangeArrowheads="1"/>
          </p:cNvSpPr>
          <p:nvPr/>
        </p:nvSpPr>
        <p:spPr bwMode="auto">
          <a:xfrm>
            <a:off x="5375275" y="1941513"/>
            <a:ext cx="36004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900">
                <a:ea typeface="PMingLiU" pitchFamily="18" charset="-120"/>
              </a:rPr>
              <a:t>Root cause should be complete within </a:t>
            </a:r>
            <a:r>
              <a:rPr lang="en-US" altLang="zh-TW" sz="900" u="sng">
                <a:ea typeface="PMingLiU" pitchFamily="18" charset="-120"/>
              </a:rPr>
              <a:t>10 days.</a:t>
            </a:r>
          </a:p>
          <a:p>
            <a:pPr eaLnBrk="1" hangingPunct="1"/>
            <a:r>
              <a:rPr lang="en-US" altLang="zh-TW" sz="900">
                <a:ea typeface="PMingLiU" pitchFamily="18" charset="-120"/>
              </a:rPr>
              <a:t>Each root cause should ultilise the 5 why approach to discover the systemic root cause and not the symptom.</a:t>
            </a:r>
          </a:p>
          <a:p>
            <a:pPr eaLnBrk="1" hangingPunct="1"/>
            <a:endParaRPr lang="en-US" altLang="zh-TW" sz="900">
              <a:ea typeface="PMingLiU" pitchFamily="18" charset="-120"/>
            </a:endParaRPr>
          </a:p>
          <a:p>
            <a:pPr eaLnBrk="1" hangingPunct="1"/>
            <a:r>
              <a:rPr lang="en-US" altLang="zh-TW" sz="900">
                <a:ea typeface="PMingLiU" pitchFamily="18" charset="-120"/>
              </a:rPr>
              <a:t>Use the template on slide 20 to guide you.</a:t>
            </a:r>
          </a:p>
        </p:txBody>
      </p:sp>
      <p:sp>
        <p:nvSpPr>
          <p:cNvPr id="25605" name="Rectangle 1"/>
          <p:cNvSpPr>
            <a:spLocks noChangeArrowheads="1"/>
          </p:cNvSpPr>
          <p:nvPr/>
        </p:nvSpPr>
        <p:spPr bwMode="auto">
          <a:xfrm>
            <a:off x="195263" y="1943100"/>
            <a:ext cx="4416425" cy="12700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25606" name="Straight Arrow Connector 4"/>
          <p:cNvCxnSpPr>
            <a:cxnSpLocks noChangeShapeType="1"/>
            <a:stCxn id="25604" idx="1"/>
            <a:endCxn id="25605" idx="3"/>
          </p:cNvCxnSpPr>
          <p:nvPr/>
        </p:nvCxnSpPr>
        <p:spPr bwMode="auto">
          <a:xfrm flipH="1">
            <a:off x="4611688" y="2333625"/>
            <a:ext cx="763587" cy="244475"/>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07" name="Rectangle 1"/>
          <p:cNvSpPr>
            <a:spLocks noChangeArrowheads="1"/>
          </p:cNvSpPr>
          <p:nvPr/>
        </p:nvSpPr>
        <p:spPr bwMode="auto">
          <a:xfrm>
            <a:off x="227013" y="908050"/>
            <a:ext cx="87487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dirty="0">
                <a:solidFill>
                  <a:srgbClr val="FF0000"/>
                </a:solidFill>
                <a:ea typeface="PMingLiU" pitchFamily="18" charset="-120"/>
              </a:rPr>
              <a:t>Root Cause should be complete within 10 working days. If  the Root Cause is deemed to be an HYG issue or the fault cannot be replicated, inform the HYG ICAM owner to cancel the ICAM and reverse any debits associated with the claim.           </a:t>
            </a:r>
          </a:p>
          <a:p>
            <a:pPr algn="ctr" eaLnBrk="1" hangingPunct="1"/>
            <a:r>
              <a:rPr lang="en-US" altLang="zh-TW" sz="1400" u="sng" dirty="0">
                <a:solidFill>
                  <a:srgbClr val="FF0000"/>
                </a:solidFill>
                <a:ea typeface="PMingLiU" pitchFamily="18" charset="-120"/>
              </a:rPr>
              <a:t>Note: To add text into the Root Cause fields follow the edit instructions on slide 14.                                                                                                                                                                                                                                                                                                                                                     </a:t>
            </a:r>
          </a:p>
        </p:txBody>
      </p:sp>
      <p:sp>
        <p:nvSpPr>
          <p:cNvPr id="10" name="TextBox 9"/>
          <p:cNvSpPr txBox="1"/>
          <p:nvPr/>
        </p:nvSpPr>
        <p:spPr bwMode="auto">
          <a:xfrm>
            <a:off x="227013" y="4398963"/>
            <a:ext cx="7775575" cy="639762"/>
          </a:xfrm>
          <a:prstGeom prst="rect">
            <a:avLst/>
          </a:prstGeom>
          <a:noFill/>
          <a:ln>
            <a:miter lim="800000"/>
            <a:headEnd/>
            <a:tailEnd/>
          </a:ln>
        </p:spPr>
        <p:txBody>
          <a:bodyPr>
            <a:spAutoFit/>
          </a:bodyPr>
          <a:lstStyle/>
          <a:p>
            <a:pPr defTabSz="457200">
              <a:spcBef>
                <a:spcPct val="20000"/>
              </a:spcBef>
              <a:buSzPct val="100000"/>
              <a:defRPr/>
            </a:pPr>
            <a:r>
              <a:rPr lang="en-GB" sz="1400" u="sng" dirty="0">
                <a:solidFill>
                  <a:srgbClr val="FF0000"/>
                </a:solidFill>
                <a:ea typeface="PMingLiU" pitchFamily="18" charset="-120"/>
              </a:rPr>
              <a:t>Ensure that your root cause covers the requirements listed in the following questions.</a:t>
            </a:r>
          </a:p>
          <a:p>
            <a:pPr marL="265113" indent="-265113" algn="r" defTabSz="457200">
              <a:spcBef>
                <a:spcPct val="20000"/>
              </a:spcBef>
              <a:buSzPct val="100000"/>
              <a:buFontTx/>
              <a:buBlip>
                <a:blip r:embed="rId4"/>
              </a:buBlip>
              <a:defRPr/>
            </a:pPr>
            <a:endParaRPr lang="en-GB" b="0" i="0" dirty="0">
              <a:latin typeface="Arial" pitchFamily="-109" charset="0"/>
              <a:ea typeface="ヒラギノ角ゴ Pro W3" pitchFamily="-109" charset="-128"/>
              <a:cs typeface="Arial"/>
            </a:endParaRPr>
          </a:p>
        </p:txBody>
      </p:sp>
      <p:sp>
        <p:nvSpPr>
          <p:cNvPr id="25642" name="Rectangle 1"/>
          <p:cNvSpPr>
            <a:spLocks noChangeArrowheads="1"/>
          </p:cNvSpPr>
          <p:nvPr/>
        </p:nvSpPr>
        <p:spPr bwMode="auto">
          <a:xfrm>
            <a:off x="5375275" y="3003550"/>
            <a:ext cx="26130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a:ea typeface="PMingLiU" pitchFamily="18" charset="-120"/>
              </a:rPr>
              <a:t>When you have finished the 5 whys for the root cause and uploaded it into the references, use your e-signature to close this stage and the report will move on to stage 3.</a:t>
            </a:r>
          </a:p>
        </p:txBody>
      </p:sp>
      <p:sp>
        <p:nvSpPr>
          <p:cNvPr id="25643" name="Rectangle 1"/>
          <p:cNvSpPr>
            <a:spLocks noChangeArrowheads="1"/>
          </p:cNvSpPr>
          <p:nvPr/>
        </p:nvSpPr>
        <p:spPr bwMode="auto">
          <a:xfrm>
            <a:off x="468313" y="3260725"/>
            <a:ext cx="1727200" cy="4826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25644" name="Straight Arrow Connector 4"/>
          <p:cNvCxnSpPr>
            <a:cxnSpLocks noChangeShapeType="1"/>
            <a:stCxn id="25642" idx="1"/>
            <a:endCxn id="25643" idx="3"/>
          </p:cNvCxnSpPr>
          <p:nvPr/>
        </p:nvCxnSpPr>
        <p:spPr bwMode="auto">
          <a:xfrm flipH="1">
            <a:off x="2195513" y="3433763"/>
            <a:ext cx="3179762" cy="6826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 name="Object 1"/>
          <p:cNvGraphicFramePr>
            <a:graphicFrameLocks noChangeAspect="1"/>
          </p:cNvGraphicFramePr>
          <p:nvPr>
            <p:extLst>
              <p:ext uri="{D42A27DB-BD31-4B8C-83A1-F6EECF244321}">
                <p14:modId xmlns:p14="http://schemas.microsoft.com/office/powerpoint/2010/main" val="528264062"/>
              </p:ext>
            </p:extLst>
          </p:nvPr>
        </p:nvGraphicFramePr>
        <p:xfrm>
          <a:off x="228601" y="4741863"/>
          <a:ext cx="5929163" cy="1610733"/>
        </p:xfrm>
        <a:graphic>
          <a:graphicData uri="http://schemas.openxmlformats.org/presentationml/2006/ole">
            <mc:AlternateContent xmlns:mc="http://schemas.openxmlformats.org/markup-compatibility/2006">
              <mc:Choice xmlns:v="urn:schemas-microsoft-com:vml" Requires="v">
                <p:oleObj spid="_x0000_s2055" name="Worksheet" r:id="rId5" imgW="8134474" imgH="2209774" progId="Excel.Sheet.12">
                  <p:embed/>
                </p:oleObj>
              </mc:Choice>
              <mc:Fallback>
                <p:oleObj name="Worksheet" r:id="rId5" imgW="8134474" imgH="2209774" progId="Excel.Sheet.12">
                  <p:embed/>
                  <p:pic>
                    <p:nvPicPr>
                      <p:cNvPr id="0" name=""/>
                      <p:cNvPicPr/>
                      <p:nvPr/>
                    </p:nvPicPr>
                    <p:blipFill>
                      <a:blip r:embed="rId6"/>
                      <a:stretch>
                        <a:fillRect/>
                      </a:stretch>
                    </p:blipFill>
                    <p:spPr>
                      <a:xfrm>
                        <a:off x="228601" y="4741863"/>
                        <a:ext cx="5929163" cy="1610733"/>
                      </a:xfrm>
                      <a:prstGeom prst="rect">
                        <a:avLst/>
                      </a:prstGeom>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eaLnBrk="1" hangingPunct="1">
              <a:defRPr/>
            </a:pPr>
            <a:r>
              <a:rPr lang="en-US" altLang="en-US" dirty="0"/>
              <a:t>CA Status 2 – Root Cause</a:t>
            </a:r>
          </a:p>
        </p:txBody>
      </p:sp>
      <p:pic>
        <p:nvPicPr>
          <p:cNvPr id="2662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1412875"/>
            <a:ext cx="1419225" cy="251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554163"/>
            <a:ext cx="5135563" cy="206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Rectangle 1"/>
          <p:cNvSpPr>
            <a:spLocks noChangeArrowheads="1"/>
          </p:cNvSpPr>
          <p:nvPr/>
        </p:nvSpPr>
        <p:spPr bwMode="auto">
          <a:xfrm>
            <a:off x="173038" y="2325688"/>
            <a:ext cx="1403350" cy="261937"/>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26630" name="Straight Arrow Connector 4"/>
          <p:cNvCxnSpPr>
            <a:cxnSpLocks noChangeShapeType="1"/>
            <a:stCxn id="26631" idx="1"/>
            <a:endCxn id="26629" idx="3"/>
          </p:cNvCxnSpPr>
          <p:nvPr/>
        </p:nvCxnSpPr>
        <p:spPr bwMode="auto">
          <a:xfrm flipH="1">
            <a:off x="1576388" y="1949450"/>
            <a:ext cx="474662" cy="50800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31" name="Rectangle 1"/>
          <p:cNvSpPr>
            <a:spLocks noChangeArrowheads="1"/>
          </p:cNvSpPr>
          <p:nvPr/>
        </p:nvSpPr>
        <p:spPr bwMode="auto">
          <a:xfrm>
            <a:off x="2051050" y="1595438"/>
            <a:ext cx="93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a:ea typeface="PMingLiU" pitchFamily="18" charset="-120"/>
              </a:rPr>
              <a:t>1. Click on references on the left hand side.</a:t>
            </a:r>
          </a:p>
        </p:txBody>
      </p:sp>
      <p:sp>
        <p:nvSpPr>
          <p:cNvPr id="26632" name="Rectangle 1"/>
          <p:cNvSpPr>
            <a:spLocks noChangeArrowheads="1"/>
          </p:cNvSpPr>
          <p:nvPr/>
        </p:nvSpPr>
        <p:spPr bwMode="auto">
          <a:xfrm>
            <a:off x="2717800" y="1095375"/>
            <a:ext cx="309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400" u="sng">
                <a:solidFill>
                  <a:srgbClr val="FF0000"/>
                </a:solidFill>
                <a:ea typeface="PMingLiU" pitchFamily="18" charset="-120"/>
              </a:rPr>
              <a:t>How to fill out the 5 Why template</a:t>
            </a:r>
          </a:p>
        </p:txBody>
      </p:sp>
      <p:sp>
        <p:nvSpPr>
          <p:cNvPr id="26633" name="Rectangle 1"/>
          <p:cNvSpPr>
            <a:spLocks noChangeArrowheads="1"/>
          </p:cNvSpPr>
          <p:nvPr/>
        </p:nvSpPr>
        <p:spPr bwMode="auto">
          <a:xfrm>
            <a:off x="4067175" y="3284538"/>
            <a:ext cx="1404938" cy="261937"/>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26634" name="Straight Arrow Connector 4"/>
          <p:cNvCxnSpPr>
            <a:cxnSpLocks noChangeShapeType="1"/>
            <a:stCxn id="26635" idx="3"/>
            <a:endCxn id="26633" idx="1"/>
          </p:cNvCxnSpPr>
          <p:nvPr/>
        </p:nvCxnSpPr>
        <p:spPr bwMode="auto">
          <a:xfrm>
            <a:off x="3563938" y="3284538"/>
            <a:ext cx="503237" cy="13176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35" name="Rectangle 1"/>
          <p:cNvSpPr>
            <a:spLocks noChangeArrowheads="1"/>
          </p:cNvSpPr>
          <p:nvPr/>
        </p:nvSpPr>
        <p:spPr bwMode="auto">
          <a:xfrm>
            <a:off x="2519363" y="3084513"/>
            <a:ext cx="1044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a:ea typeface="PMingLiU" pitchFamily="18" charset="-120"/>
              </a:rPr>
              <a:t>2. Click on 5 Why template.</a:t>
            </a:r>
          </a:p>
        </p:txBody>
      </p:sp>
      <p:sp>
        <p:nvSpPr>
          <p:cNvPr id="26636" name="Rectangle 1"/>
          <p:cNvSpPr>
            <a:spLocks noChangeArrowheads="1"/>
          </p:cNvSpPr>
          <p:nvPr/>
        </p:nvSpPr>
        <p:spPr bwMode="auto">
          <a:xfrm>
            <a:off x="217488" y="4005263"/>
            <a:ext cx="8026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dirty="0">
                <a:ea typeface="PMingLiU" pitchFamily="18" charset="-120"/>
              </a:rPr>
              <a:t>3. Download it to your desktop and add in your comments (See slides 25 - 27 for details).</a:t>
            </a:r>
          </a:p>
        </p:txBody>
      </p:sp>
      <p:pic>
        <p:nvPicPr>
          <p:cNvPr id="266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4219575"/>
            <a:ext cx="472122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8" name="Rectangle 1"/>
          <p:cNvSpPr>
            <a:spLocks noChangeArrowheads="1"/>
          </p:cNvSpPr>
          <p:nvPr/>
        </p:nvSpPr>
        <p:spPr bwMode="auto">
          <a:xfrm>
            <a:off x="2720975" y="4708525"/>
            <a:ext cx="1403350" cy="261938"/>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26639" name="Straight Arrow Connector 4"/>
          <p:cNvCxnSpPr>
            <a:cxnSpLocks noChangeShapeType="1"/>
            <a:stCxn id="26640" idx="3"/>
            <a:endCxn id="26638" idx="1"/>
          </p:cNvCxnSpPr>
          <p:nvPr/>
        </p:nvCxnSpPr>
        <p:spPr bwMode="auto">
          <a:xfrm flipV="1">
            <a:off x="2339975" y="4838700"/>
            <a:ext cx="381000" cy="407988"/>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40" name="Rectangle 1"/>
          <p:cNvSpPr>
            <a:spLocks noChangeArrowheads="1"/>
          </p:cNvSpPr>
          <p:nvPr/>
        </p:nvSpPr>
        <p:spPr bwMode="auto">
          <a:xfrm>
            <a:off x="468313" y="4970463"/>
            <a:ext cx="18716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a:ea typeface="PMingLiU" pitchFamily="18" charset="-120"/>
              </a:rPr>
              <a:t>4. When finished click on “Add reference” and attach the completed file.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81"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8515"/>
            <a:ext cx="7236296" cy="466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p:txBody>
          <a:bodyPr/>
          <a:lstStyle/>
          <a:p>
            <a:pPr eaLnBrk="1" hangingPunct="1">
              <a:defRPr/>
            </a:pPr>
            <a:r>
              <a:rPr lang="en-US" altLang="en-US" dirty="0"/>
              <a:t>CA Status 2 – Root Cause</a:t>
            </a:r>
          </a:p>
        </p:txBody>
      </p:sp>
      <p:sp>
        <p:nvSpPr>
          <p:cNvPr id="27652" name="Rectangle 11"/>
          <p:cNvSpPr>
            <a:spLocks noChangeArrowheads="1"/>
          </p:cNvSpPr>
          <p:nvPr/>
        </p:nvSpPr>
        <p:spPr bwMode="auto">
          <a:xfrm>
            <a:off x="468313" y="5589588"/>
            <a:ext cx="58324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900" u="sng">
                <a:ea typeface="PMingLiU" pitchFamily="18" charset="-120"/>
              </a:rPr>
              <a:t>Other Tools to consider:</a:t>
            </a:r>
          </a:p>
          <a:p>
            <a:pPr eaLnBrk="1" hangingPunct="1"/>
            <a:r>
              <a:rPr lang="en-US" altLang="zh-TW" sz="900">
                <a:ea typeface="PMingLiU" pitchFamily="18" charset="-120"/>
              </a:rPr>
              <a:t>Pareto Charts	          Affinity Diagram          Brainstorming Session     Flow Charts</a:t>
            </a:r>
          </a:p>
          <a:p>
            <a:pPr eaLnBrk="1" hangingPunct="1"/>
            <a:r>
              <a:rPr lang="en-US" altLang="zh-TW" sz="900">
                <a:ea typeface="PMingLiU" pitchFamily="18" charset="-120"/>
              </a:rPr>
              <a:t>5-Whys Process	          Fishbone Diagram      Fault Tree Analysis            Audits</a:t>
            </a:r>
          </a:p>
          <a:p>
            <a:pPr eaLnBrk="1" hangingPunct="1"/>
            <a:r>
              <a:rPr lang="en-US" altLang="zh-TW" sz="900">
                <a:ea typeface="PMingLiU" pitchFamily="18" charset="-120"/>
              </a:rPr>
              <a:t>Statistical Analysis      ANOVA                        DOE                                     FMEA</a:t>
            </a:r>
          </a:p>
          <a:p>
            <a:pPr eaLnBrk="1" hangingPunct="1"/>
            <a:r>
              <a:rPr lang="en-US" altLang="zh-TW" sz="900">
                <a:ea typeface="PMingLiU" pitchFamily="18" charset="-120"/>
              </a:rPr>
              <a:t>Regression Analysis   Hypothesis Testing    GR&amp;R</a:t>
            </a:r>
          </a:p>
        </p:txBody>
      </p:sp>
      <p:sp>
        <p:nvSpPr>
          <p:cNvPr id="27653" name="TextBox 5"/>
          <p:cNvSpPr txBox="1">
            <a:spLocks noChangeArrowheads="1"/>
          </p:cNvSpPr>
          <p:nvPr/>
        </p:nvSpPr>
        <p:spPr bwMode="auto">
          <a:xfrm>
            <a:off x="7020272" y="2060575"/>
            <a:ext cx="2088803" cy="181588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400" b="0" i="0" dirty="0">
                <a:solidFill>
                  <a:srgbClr val="FF0000"/>
                </a:solidFill>
                <a:ea typeface="ヒラギノ角ゴ Pro W3"/>
                <a:cs typeface="Arial" pitchFamily="34" charset="0"/>
              </a:rPr>
              <a:t>Please use 5 Why template in the references section or your own version to complete 5 Why investigation. See slides 26 and 27 to show good and bad examples.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1763713" y="1114425"/>
            <a:ext cx="561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solidFill>
                  <a:srgbClr val="FF0000"/>
                </a:solidFill>
                <a:ea typeface="PMingLiU" pitchFamily="18" charset="-120"/>
              </a:rPr>
              <a:t>Examples of Acceptable actions and Unacceptable actions</a:t>
            </a:r>
          </a:p>
        </p:txBody>
      </p:sp>
      <p:sp>
        <p:nvSpPr>
          <p:cNvPr id="5" name="Title 1"/>
          <p:cNvSpPr>
            <a:spLocks noGrp="1"/>
          </p:cNvSpPr>
          <p:nvPr>
            <p:ph type="title"/>
          </p:nvPr>
        </p:nvSpPr>
        <p:spPr/>
        <p:txBody>
          <a:bodyPr/>
          <a:lstStyle/>
          <a:p>
            <a:pPr eaLnBrk="1" hangingPunct="1">
              <a:defRPr/>
            </a:pPr>
            <a:r>
              <a:rPr lang="en-US" altLang="en-US" dirty="0"/>
              <a:t>CA Status 2 – Root Cause</a:t>
            </a:r>
          </a:p>
        </p:txBody>
      </p:sp>
      <p:sp>
        <p:nvSpPr>
          <p:cNvPr id="28676" name="TextBox 5"/>
          <p:cNvSpPr txBox="1">
            <a:spLocks noChangeArrowheads="1"/>
          </p:cNvSpPr>
          <p:nvPr/>
        </p:nvSpPr>
        <p:spPr bwMode="auto">
          <a:xfrm>
            <a:off x="2124075" y="5603875"/>
            <a:ext cx="4683125" cy="781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400" b="0" i="0">
                <a:solidFill>
                  <a:srgbClr val="FF0000"/>
                </a:solidFill>
                <a:ea typeface="ヒラギノ角ゴ Pro W3"/>
                <a:cs typeface="Arial" pitchFamily="34" charset="0"/>
              </a:rPr>
              <a:t>Unacceptable, because there is no 5 why investigation: why did operator not use the fixture?</a:t>
            </a:r>
          </a:p>
          <a:p>
            <a:pPr eaLnBrk="1" hangingPunct="1">
              <a:spcBef>
                <a:spcPct val="20000"/>
              </a:spcBef>
              <a:buSzPct val="100000"/>
            </a:pPr>
            <a:r>
              <a:rPr lang="en-GB" altLang="en-US" sz="1400" b="0" i="0">
                <a:solidFill>
                  <a:srgbClr val="FF0000"/>
                </a:solidFill>
                <a:ea typeface="ヒラギノ角ゴ Pro W3"/>
                <a:cs typeface="Arial" pitchFamily="34" charset="0"/>
              </a:rPr>
              <a:t>In addition, “Why Shipped” has not been addressed. </a:t>
            </a:r>
          </a:p>
        </p:txBody>
      </p:sp>
      <p:pic>
        <p:nvPicPr>
          <p:cNvPr id="2867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63" y="1389063"/>
            <a:ext cx="5832475" cy="421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678" name="Straight Arrow Connector 4"/>
          <p:cNvCxnSpPr>
            <a:cxnSpLocks noChangeShapeType="1"/>
            <a:stCxn id="28676" idx="0"/>
          </p:cNvCxnSpPr>
          <p:nvPr/>
        </p:nvCxnSpPr>
        <p:spPr bwMode="auto">
          <a:xfrm flipH="1" flipV="1">
            <a:off x="3059113" y="4868863"/>
            <a:ext cx="1406525" cy="73501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GB" dirty="0"/>
              <a:t>Supplier#1: </a:t>
            </a:r>
            <a:r>
              <a:rPr lang="en-US" altLang="zh-CN" dirty="0">
                <a:latin typeface="Calibri" pitchFamily="34" charset="0"/>
                <a:ea typeface="SimSun" pitchFamily="2" charset="-122"/>
                <a:cs typeface="Times New Roman" pitchFamily="18" charset="0"/>
              </a:rPr>
              <a:t>Unacceptable Root-cause investigation using 5th Why Process:</a:t>
            </a:r>
            <a:endParaRPr lang="en-US" altLang="en-US" dirty="0"/>
          </a:p>
        </p:txBody>
      </p:sp>
      <p:sp>
        <p:nvSpPr>
          <p:cNvPr id="29701" name="Rectangle 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br>
              <a:rPr lang="en-GB" altLang="en-US"/>
            </a:br>
            <a:endParaRPr lang="en-GB" altLang="en-US"/>
          </a:p>
          <a:p>
            <a:endParaRPr lang="en-GB" altLang="en-US"/>
          </a:p>
        </p:txBody>
      </p:sp>
      <p:sp>
        <p:nvSpPr>
          <p:cNvPr id="29702" name="Rectangle 7"/>
          <p:cNvSpPr>
            <a:spLocks noChangeArrowheads="1"/>
          </p:cNvSpPr>
          <p:nvPr/>
        </p:nvSpPr>
        <p:spPr bwMode="auto">
          <a:xfrm>
            <a:off x="0" y="4133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endParaRPr lang="en-US" altLang="en-US"/>
          </a:p>
        </p:txBody>
      </p:sp>
      <p:sp>
        <p:nvSpPr>
          <p:cNvPr id="7" name="Rectangle 6"/>
          <p:cNvSpPr/>
          <p:nvPr/>
        </p:nvSpPr>
        <p:spPr>
          <a:xfrm>
            <a:off x="222441" y="5661248"/>
            <a:ext cx="6653815" cy="738664"/>
          </a:xfrm>
          <a:prstGeom prst="rect">
            <a:avLst/>
          </a:prstGeom>
        </p:spPr>
        <p:txBody>
          <a:bodyPr wrap="square">
            <a:spAutoFit/>
          </a:bodyPr>
          <a:lstStyle/>
          <a:p>
            <a:r>
              <a:rPr lang="en-US" sz="1400" dirty="0">
                <a:solidFill>
                  <a:srgbClr val="FF0000"/>
                </a:solidFill>
              </a:rPr>
              <a:t>In both “why made” and “why not found’’ there is no recognition of possible shortcomings in planning, setting up processes &amp; validation. Feedback has been provided to the supplier. </a:t>
            </a:r>
            <a:endParaRPr lang="en-GB" sz="1400" dirty="0">
              <a:solidFill>
                <a:srgbClr val="FF0000"/>
              </a:solidFill>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7346"/>
            <a:ext cx="615373" cy="61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8" y="942962"/>
            <a:ext cx="8799476" cy="471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GB" dirty="0"/>
              <a:t>Supplier#2: </a:t>
            </a:r>
            <a:r>
              <a:rPr lang="en-US" dirty="0">
                <a:latin typeface="Calibri" pitchFamily="34" charset="0"/>
                <a:ea typeface="SimSun" pitchFamily="2" charset="-122"/>
                <a:cs typeface="Times New Roman" pitchFamily="18" charset="0"/>
              </a:rPr>
              <a:t>A</a:t>
            </a:r>
            <a:r>
              <a:rPr lang="en-US" altLang="zh-CN" dirty="0">
                <a:latin typeface="Calibri" pitchFamily="34" charset="0"/>
                <a:ea typeface="SimSun" pitchFamily="2" charset="-122"/>
                <a:cs typeface="Times New Roman" pitchFamily="18" charset="0"/>
              </a:rPr>
              <a:t>cceptable Root-cause investigation using 5th Why Process:</a:t>
            </a:r>
            <a:endParaRPr lang="en-US" altLang="en-US" dirty="0"/>
          </a:p>
        </p:txBody>
      </p:sp>
      <p:sp>
        <p:nvSpPr>
          <p:cNvPr id="29701" name="Rectangle 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br>
              <a:rPr lang="en-GB" altLang="en-US"/>
            </a:br>
            <a:endParaRPr lang="en-GB" altLang="en-US"/>
          </a:p>
          <a:p>
            <a:endParaRPr lang="en-GB" altLang="en-US"/>
          </a:p>
        </p:txBody>
      </p:sp>
      <p:sp>
        <p:nvSpPr>
          <p:cNvPr id="29702" name="Rectangle 7"/>
          <p:cNvSpPr>
            <a:spLocks noChangeArrowheads="1"/>
          </p:cNvSpPr>
          <p:nvPr/>
        </p:nvSpPr>
        <p:spPr bwMode="auto">
          <a:xfrm>
            <a:off x="0" y="4133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endParaRPr lang="en-US" altLang="en-US"/>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8424" y="6648"/>
            <a:ext cx="576064" cy="568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bwMode="auto">
          <a:xfrm>
            <a:off x="467544" y="5420420"/>
            <a:ext cx="6048672" cy="954107"/>
          </a:xfrm>
          <a:prstGeom prst="rect">
            <a:avLst/>
          </a:prstGeom>
          <a:noFill/>
          <a:ln>
            <a:miter lim="800000"/>
            <a:headEnd/>
            <a:tailEnd/>
          </a:ln>
        </p:spPr>
        <p:txBody>
          <a:bodyPr wrap="square" rtlCol="0">
            <a:prstTxWarp prst="textNoShape">
              <a:avLst/>
            </a:prstTxWarp>
            <a:spAutoFit/>
          </a:bodyPr>
          <a:lstStyle/>
          <a:p>
            <a:pPr marR="0" defTabSz="457200" rtl="0" eaLnBrk="1" fontAlgn="base" latinLnBrk="0" hangingPunct="1">
              <a:lnSpc>
                <a:spcPct val="100000"/>
              </a:lnSpc>
              <a:spcBef>
                <a:spcPct val="20000"/>
              </a:spcBef>
              <a:spcAft>
                <a:spcPct val="0"/>
              </a:spcAft>
              <a:buClrTx/>
              <a:buSzPct val="100000"/>
              <a:tabLst/>
            </a:pPr>
            <a:r>
              <a:rPr kumimoji="0" lang="en-GB" sz="1400" i="0" u="none" strike="noStrike" kern="1200" cap="none" spc="0" normalizeH="0" baseline="0" noProof="0" dirty="0">
                <a:ln>
                  <a:noFill/>
                </a:ln>
                <a:solidFill>
                  <a:srgbClr val="00B050"/>
                </a:solidFill>
                <a:effectLst/>
                <a:uLnTx/>
                <a:uFillTx/>
                <a:latin typeface="Arial" pitchFamily="-109" charset="0"/>
                <a:ea typeface="ヒラギノ角ゴ Pro W3" pitchFamily="-109" charset="-128"/>
                <a:cs typeface="Arial"/>
              </a:rPr>
              <a:t>Clear problem definition, clear logical progression</a:t>
            </a:r>
            <a:r>
              <a:rPr kumimoji="0" lang="en-GB" sz="1400" i="0" u="none" strike="noStrike" kern="1200" cap="none" spc="0" normalizeH="0" noProof="0" dirty="0">
                <a:ln>
                  <a:noFill/>
                </a:ln>
                <a:solidFill>
                  <a:srgbClr val="00B050"/>
                </a:solidFill>
                <a:effectLst/>
                <a:uLnTx/>
                <a:uFillTx/>
                <a:latin typeface="Arial" pitchFamily="-109" charset="0"/>
                <a:ea typeface="ヒラギノ角ゴ Pro W3" pitchFamily="-109" charset="-128"/>
                <a:cs typeface="Arial"/>
              </a:rPr>
              <a:t> on 5</a:t>
            </a:r>
            <a:r>
              <a:rPr kumimoji="0" lang="en-GB" sz="1400" i="0" u="none" strike="noStrike" kern="1200" cap="none" spc="0" normalizeH="0" baseline="30000" noProof="0" dirty="0">
                <a:ln>
                  <a:noFill/>
                </a:ln>
                <a:solidFill>
                  <a:srgbClr val="00B050"/>
                </a:solidFill>
                <a:effectLst/>
                <a:uLnTx/>
                <a:uFillTx/>
                <a:latin typeface="Arial" pitchFamily="-109" charset="0"/>
                <a:ea typeface="ヒラギノ角ゴ Pro W3" pitchFamily="-109" charset="-128"/>
                <a:cs typeface="Arial"/>
              </a:rPr>
              <a:t>th</a:t>
            </a:r>
            <a:r>
              <a:rPr kumimoji="0" lang="en-GB" sz="1400" i="0" u="none" strike="noStrike" kern="1200" cap="none" spc="0" normalizeH="0" noProof="0" dirty="0">
                <a:ln>
                  <a:noFill/>
                </a:ln>
                <a:solidFill>
                  <a:srgbClr val="00B050"/>
                </a:solidFill>
                <a:effectLst/>
                <a:uLnTx/>
                <a:uFillTx/>
                <a:latin typeface="Arial" pitchFamily="-109" charset="0"/>
                <a:ea typeface="ヒラギノ角ゴ Pro W3" pitchFamily="-109" charset="-128"/>
                <a:cs typeface="Arial"/>
              </a:rPr>
              <a:t> Whys, </a:t>
            </a:r>
            <a:r>
              <a:rPr kumimoji="0" lang="en-GB" sz="1400" i="0" u="none" strike="noStrike" kern="1200" cap="none" spc="0" normalizeH="0" baseline="0" noProof="0" dirty="0">
                <a:ln>
                  <a:noFill/>
                </a:ln>
                <a:solidFill>
                  <a:srgbClr val="00B050"/>
                </a:solidFill>
                <a:effectLst/>
                <a:uLnTx/>
                <a:uFillTx/>
                <a:latin typeface="Arial" pitchFamily="-109" charset="0"/>
                <a:ea typeface="ヒラギノ角ゴ Pro W3" pitchFamily="-109" charset="-128"/>
                <a:cs typeface="Arial"/>
              </a:rPr>
              <a:t>system/process</a:t>
            </a:r>
            <a:r>
              <a:rPr kumimoji="0" lang="en-GB" sz="1400" i="0" u="none" strike="noStrike" kern="1200" cap="none" spc="0" normalizeH="0" noProof="0" dirty="0">
                <a:ln>
                  <a:noFill/>
                </a:ln>
                <a:solidFill>
                  <a:srgbClr val="00B050"/>
                </a:solidFill>
                <a:effectLst/>
                <a:uLnTx/>
                <a:uFillTx/>
                <a:latin typeface="Arial" pitchFamily="-109" charset="0"/>
                <a:ea typeface="ヒラギノ角ゴ Pro W3" pitchFamily="-109" charset="-128"/>
                <a:cs typeface="Arial"/>
              </a:rPr>
              <a:t> RCs identified for both “why made” &amp; “why shipped” and multiple PCAs identified: </a:t>
            </a:r>
            <a:r>
              <a:rPr lang="en-GB" sz="1400" i="0" noProof="0" dirty="0">
                <a:solidFill>
                  <a:srgbClr val="00B050"/>
                </a:solidFill>
                <a:latin typeface="Arial" pitchFamily="-109" charset="0"/>
                <a:ea typeface="ヒラギノ角ゴ Pro W3" pitchFamily="-109" charset="-128"/>
                <a:cs typeface="Arial"/>
              </a:rPr>
              <a:t>RFQ process</a:t>
            </a:r>
            <a:r>
              <a:rPr kumimoji="0" lang="en-GB" sz="1400" i="0" u="none" strike="noStrike" kern="1200" cap="none" spc="0" normalizeH="0" noProof="0" dirty="0">
                <a:ln>
                  <a:noFill/>
                </a:ln>
                <a:solidFill>
                  <a:srgbClr val="00B050"/>
                </a:solidFill>
                <a:effectLst/>
                <a:uLnTx/>
                <a:uFillTx/>
                <a:latin typeface="Arial" pitchFamily="-109" charset="0"/>
                <a:ea typeface="ヒラギノ角ゴ Pro W3" pitchFamily="-109" charset="-128"/>
                <a:cs typeface="Arial"/>
              </a:rPr>
              <a:t> updated, samples issued, feedback from HYG requested.</a:t>
            </a:r>
            <a:endParaRPr kumimoji="0" lang="en-GB" sz="1400" i="0" u="none" strike="noStrike" kern="1200" cap="none" spc="0" normalizeH="0" baseline="0" noProof="0" dirty="0">
              <a:ln>
                <a:noFill/>
              </a:ln>
              <a:solidFill>
                <a:schemeClr val="tx1"/>
              </a:solidFill>
              <a:effectLst/>
              <a:uLnTx/>
              <a:uFillTx/>
              <a:latin typeface="Arial" pitchFamily="-109" charset="0"/>
              <a:ea typeface="ヒラギノ角ゴ Pro W3" pitchFamily="-109" charset="-128"/>
              <a:cs typeface="Aria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5433"/>
            <a:ext cx="8100392" cy="4512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635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eaLnBrk="1" hangingPunct="1">
              <a:defRPr/>
            </a:pPr>
            <a:r>
              <a:rPr lang="en-GB" dirty="0"/>
              <a:t>5</a:t>
            </a:r>
            <a:r>
              <a:rPr lang="en-GB" baseline="30000" dirty="0"/>
              <a:t>th</a:t>
            </a:r>
            <a:r>
              <a:rPr lang="en-GB" dirty="0"/>
              <a:t> Why Checklist</a:t>
            </a:r>
            <a:endParaRPr lang="en-US" altLang="en-US" dirty="0"/>
          </a:p>
        </p:txBody>
      </p:sp>
      <p:sp>
        <p:nvSpPr>
          <p:cNvPr id="29701" name="Rectangle 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br>
              <a:rPr lang="en-GB" altLang="en-US"/>
            </a:br>
            <a:endParaRPr lang="en-GB" altLang="en-US"/>
          </a:p>
          <a:p>
            <a:endParaRPr lang="en-GB" altLang="en-US"/>
          </a:p>
        </p:txBody>
      </p:sp>
      <p:sp>
        <p:nvSpPr>
          <p:cNvPr id="29702" name="Rectangle 7"/>
          <p:cNvSpPr>
            <a:spLocks noChangeArrowheads="1"/>
          </p:cNvSpPr>
          <p:nvPr/>
        </p:nvSpPr>
        <p:spPr bwMode="auto">
          <a:xfrm>
            <a:off x="0" y="4133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endParaRPr lang="en-US" altLang="en-US"/>
          </a:p>
        </p:txBody>
      </p:sp>
      <p:graphicFrame>
        <p:nvGraphicFramePr>
          <p:cNvPr id="7" name="Table 6"/>
          <p:cNvGraphicFramePr>
            <a:graphicFrameLocks noGrp="1"/>
          </p:cNvGraphicFramePr>
          <p:nvPr>
            <p:extLst>
              <p:ext uri="{D42A27DB-BD31-4B8C-83A1-F6EECF244321}">
                <p14:modId xmlns:p14="http://schemas.microsoft.com/office/powerpoint/2010/main" val="1238098533"/>
              </p:ext>
            </p:extLst>
          </p:nvPr>
        </p:nvGraphicFramePr>
        <p:xfrm>
          <a:off x="395536" y="1124744"/>
          <a:ext cx="7992887" cy="4824537"/>
        </p:xfrm>
        <a:graphic>
          <a:graphicData uri="http://schemas.openxmlformats.org/drawingml/2006/table">
            <a:tbl>
              <a:tblPr firstRow="1" bandRow="1">
                <a:tableStyleId>{5C22544A-7EE6-4342-B048-85BDC9FD1C3A}</a:tableStyleId>
              </a:tblPr>
              <a:tblGrid>
                <a:gridCol w="917440">
                  <a:extLst>
                    <a:ext uri="{9D8B030D-6E8A-4147-A177-3AD203B41FA5}">
                      <a16:colId xmlns:a16="http://schemas.microsoft.com/office/drawing/2014/main" val="20000"/>
                    </a:ext>
                  </a:extLst>
                </a:gridCol>
                <a:gridCol w="5476870">
                  <a:extLst>
                    <a:ext uri="{9D8B030D-6E8A-4147-A177-3AD203B41FA5}">
                      <a16:colId xmlns:a16="http://schemas.microsoft.com/office/drawing/2014/main" val="20001"/>
                    </a:ext>
                  </a:extLst>
                </a:gridCol>
                <a:gridCol w="1598577">
                  <a:extLst>
                    <a:ext uri="{9D8B030D-6E8A-4147-A177-3AD203B41FA5}">
                      <a16:colId xmlns:a16="http://schemas.microsoft.com/office/drawing/2014/main" val="20002"/>
                    </a:ext>
                  </a:extLst>
                </a:gridCol>
              </a:tblGrid>
              <a:tr h="389592">
                <a:tc>
                  <a:txBody>
                    <a:bodyPr/>
                    <a:lstStyle/>
                    <a:p>
                      <a:r>
                        <a:rPr lang="en-GB" sz="1200" dirty="0"/>
                        <a:t>No.</a:t>
                      </a:r>
                    </a:p>
                  </a:txBody>
                  <a:tcPr/>
                </a:tc>
                <a:tc>
                  <a:txBody>
                    <a:bodyPr/>
                    <a:lstStyle/>
                    <a:p>
                      <a:r>
                        <a:rPr lang="en-GB" sz="1200" dirty="0"/>
                        <a:t>Step</a:t>
                      </a:r>
                    </a:p>
                  </a:txBody>
                  <a:tcPr/>
                </a:tc>
                <a:tc>
                  <a:txBody>
                    <a:bodyPr/>
                    <a:lstStyle/>
                    <a:p>
                      <a:r>
                        <a:rPr lang="en-GB" sz="1200" dirty="0"/>
                        <a:t>Completed</a:t>
                      </a:r>
                      <a:r>
                        <a:rPr lang="en-GB" sz="1600" dirty="0"/>
                        <a:t>  </a:t>
                      </a:r>
                    </a:p>
                  </a:txBody>
                  <a:tcPr/>
                </a:tc>
                <a:extLst>
                  <a:ext uri="{0D108BD9-81ED-4DB2-BD59-A6C34878D82A}">
                    <a16:rowId xmlns:a16="http://schemas.microsoft.com/office/drawing/2014/main" val="10000"/>
                  </a:ext>
                </a:extLst>
              </a:tr>
              <a:tr h="480319">
                <a:tc>
                  <a:txBody>
                    <a:bodyPr/>
                    <a:lstStyle/>
                    <a:p>
                      <a:r>
                        <a:rPr lang="en-GB" sz="1200" dirty="0"/>
                        <a:t>1</a:t>
                      </a:r>
                    </a:p>
                  </a:txBody>
                  <a:tcPr/>
                </a:tc>
                <a:tc>
                  <a:txBody>
                    <a:bodyPr/>
                    <a:lstStyle/>
                    <a:p>
                      <a:r>
                        <a:rPr lang="en-GB" sz="1200" b="1" dirty="0"/>
                        <a:t>Form the Cross-functional Team </a:t>
                      </a:r>
                      <a:r>
                        <a:rPr lang="en-GB" sz="1200" dirty="0"/>
                        <a:t>with members familiar with the process and products. </a:t>
                      </a:r>
                    </a:p>
                  </a:txBody>
                  <a:tcPr/>
                </a:tc>
                <a:tc>
                  <a:txBody>
                    <a:bodyPr/>
                    <a:lstStyle/>
                    <a:p>
                      <a:endParaRPr lang="en-GB" sz="1600"/>
                    </a:p>
                  </a:txBody>
                  <a:tcPr/>
                </a:tc>
                <a:extLst>
                  <a:ext uri="{0D108BD9-81ED-4DB2-BD59-A6C34878D82A}">
                    <a16:rowId xmlns:a16="http://schemas.microsoft.com/office/drawing/2014/main" val="10001"/>
                  </a:ext>
                </a:extLst>
              </a:tr>
              <a:tr h="389592">
                <a:tc>
                  <a:txBody>
                    <a:bodyPr/>
                    <a:lstStyle/>
                    <a:p>
                      <a:r>
                        <a:rPr lang="en-GB" sz="1200" dirty="0"/>
                        <a:t>2</a:t>
                      </a:r>
                    </a:p>
                  </a:txBody>
                  <a:tcPr/>
                </a:tc>
                <a:tc>
                  <a:txBody>
                    <a:bodyPr/>
                    <a:lstStyle/>
                    <a:p>
                      <a:r>
                        <a:rPr lang="en-GB" sz="1200" b="1" dirty="0"/>
                        <a:t>Define the Problem &amp; scope </a:t>
                      </a:r>
                      <a:r>
                        <a:rPr lang="en-GB" sz="1200" dirty="0"/>
                        <a:t>- a clear concise definition based on data.</a:t>
                      </a:r>
                    </a:p>
                  </a:txBody>
                  <a:tcPr/>
                </a:tc>
                <a:tc>
                  <a:txBody>
                    <a:bodyPr/>
                    <a:lstStyle/>
                    <a:p>
                      <a:endParaRPr lang="en-GB" sz="1600" dirty="0"/>
                    </a:p>
                  </a:txBody>
                  <a:tcPr/>
                </a:tc>
                <a:extLst>
                  <a:ext uri="{0D108BD9-81ED-4DB2-BD59-A6C34878D82A}">
                    <a16:rowId xmlns:a16="http://schemas.microsoft.com/office/drawing/2014/main" val="10002"/>
                  </a:ext>
                </a:extLst>
              </a:tr>
              <a:tr h="1440957">
                <a:tc>
                  <a:txBody>
                    <a:bodyPr/>
                    <a:lstStyle/>
                    <a:p>
                      <a:r>
                        <a:rPr lang="en-GB" sz="1200" dirty="0"/>
                        <a:t>3</a:t>
                      </a:r>
                    </a:p>
                  </a:txBody>
                  <a:tcPr/>
                </a:tc>
                <a:tc>
                  <a:txBody>
                    <a:bodyPr/>
                    <a:lstStyle/>
                    <a:p>
                      <a:pPr marL="285750" indent="-285750">
                        <a:buFont typeface="Arial" panose="020B0604020202020204" pitchFamily="34" charset="0"/>
                        <a:buChar char="•"/>
                      </a:pPr>
                      <a:r>
                        <a:rPr lang="en-US" sz="1200" b="1" kern="1200" dirty="0">
                          <a:solidFill>
                            <a:schemeClr val="tx1"/>
                          </a:solidFill>
                          <a:effectLst/>
                          <a:latin typeface="+mn-lt"/>
                          <a:ea typeface="+mn-ea"/>
                          <a:cs typeface="+mn-cs"/>
                        </a:rPr>
                        <a:t>The </a:t>
                      </a:r>
                      <a:r>
                        <a:rPr lang="en-US" sz="1200" b="1" kern="1200" dirty="0">
                          <a:solidFill>
                            <a:schemeClr val="dk1"/>
                          </a:solidFill>
                          <a:effectLst/>
                          <a:latin typeface="+mn-lt"/>
                          <a:ea typeface="+mn-ea"/>
                          <a:cs typeface="+mn-cs"/>
                        </a:rPr>
                        <a:t>5th Why tool </a:t>
                      </a:r>
                      <a:r>
                        <a:rPr lang="en-US" sz="1200" b="1" u="sng" kern="1200" dirty="0">
                          <a:solidFill>
                            <a:schemeClr val="dk1"/>
                          </a:solidFill>
                          <a:effectLst/>
                          <a:latin typeface="+mn-lt"/>
                          <a:ea typeface="+mn-ea"/>
                          <a:cs typeface="+mn-cs"/>
                        </a:rPr>
                        <a:t>mus</a:t>
                      </a:r>
                      <a:r>
                        <a:rPr lang="en-US" sz="1200" b="1" kern="1200" dirty="0">
                          <a:solidFill>
                            <a:schemeClr val="dk1"/>
                          </a:solidFill>
                          <a:effectLst/>
                          <a:latin typeface="+mn-lt"/>
                          <a:ea typeface="+mn-ea"/>
                          <a:cs typeface="+mn-cs"/>
                        </a:rPr>
                        <a:t>t be the live Root Cause</a:t>
                      </a:r>
                      <a:r>
                        <a:rPr lang="en-US" sz="1200" b="1" kern="1200" baseline="0" dirty="0">
                          <a:solidFill>
                            <a:schemeClr val="dk1"/>
                          </a:solidFill>
                          <a:effectLst/>
                          <a:latin typeface="+mn-lt"/>
                          <a:ea typeface="+mn-ea"/>
                          <a:cs typeface="+mn-cs"/>
                        </a:rPr>
                        <a:t> </a:t>
                      </a:r>
                      <a:r>
                        <a:rPr lang="en-US" sz="1200" b="1" kern="1200" dirty="0">
                          <a:solidFill>
                            <a:schemeClr val="dk1"/>
                          </a:solidFill>
                          <a:effectLst/>
                          <a:latin typeface="+mn-lt"/>
                          <a:ea typeface="+mn-ea"/>
                          <a:cs typeface="+mn-cs"/>
                        </a:rPr>
                        <a:t>investigation tool.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Aim</a:t>
                      </a:r>
                      <a:r>
                        <a:rPr lang="en-GB" sz="1200" b="1" baseline="0" dirty="0"/>
                        <a:t> to get to the Systemic Root Causes, the actual </a:t>
                      </a:r>
                      <a:r>
                        <a:rPr lang="en-US" sz="1200" b="1" kern="1200" dirty="0">
                          <a:solidFill>
                            <a:schemeClr val="dk1"/>
                          </a:solidFill>
                          <a:effectLst/>
                          <a:latin typeface="+mn-lt"/>
                          <a:ea typeface="+mn-ea"/>
                          <a:cs typeface="+mn-cs"/>
                        </a:rPr>
                        <a:t>Quality/Business process issues</a:t>
                      </a:r>
                      <a:r>
                        <a:rPr lang="en-US" sz="1200" kern="1200" dirty="0">
                          <a:solidFill>
                            <a:schemeClr val="dk1"/>
                          </a:solidFill>
                          <a:effectLst/>
                          <a:latin typeface="+mn-lt"/>
                          <a:ea typeface="+mn-ea"/>
                          <a:cs typeface="+mn-cs"/>
                        </a:rPr>
                        <a:t> </a:t>
                      </a:r>
                      <a:r>
                        <a:rPr lang="en-GB" sz="1200" b="1" baseline="0" dirty="0"/>
                        <a:t>for “Why Made” and “Why Shipped” by the 5th Why.</a:t>
                      </a:r>
                      <a:r>
                        <a:rPr lang="en-GB" sz="1200" baseline="0" dirty="0"/>
                        <a:t> (Refer </a:t>
                      </a:r>
                      <a:r>
                        <a:rPr lang="en-GB" sz="1200" baseline="0" dirty="0">
                          <a:solidFill>
                            <a:schemeClr val="tx1"/>
                          </a:solidFill>
                        </a:rPr>
                        <a:t>to </a:t>
                      </a:r>
                      <a:r>
                        <a:rPr lang="en-US" sz="1200" dirty="0">
                          <a:solidFill>
                            <a:schemeClr val="tx1"/>
                          </a:solidFill>
                        </a:rPr>
                        <a:t>9 Ways To Define, Improve &amp; Control Quality on next slide). </a:t>
                      </a:r>
                    </a:p>
                    <a:p>
                      <a:pPr marL="285750" indent="-285750">
                        <a:buFont typeface="Arial" panose="020B0604020202020204" pitchFamily="34" charset="0"/>
                        <a:buChar char="•"/>
                      </a:pPr>
                      <a:r>
                        <a:rPr lang="en-US" sz="1200" b="1" kern="1200" dirty="0">
                          <a:solidFill>
                            <a:schemeClr val="dk1"/>
                          </a:solidFill>
                          <a:effectLst/>
                          <a:latin typeface="+mn-lt"/>
                          <a:ea typeface="+mn-ea"/>
                          <a:cs typeface="+mn-cs"/>
                        </a:rPr>
                        <a:t>It is </a:t>
                      </a:r>
                      <a:r>
                        <a:rPr lang="en-US" sz="1200" b="1" u="sng" kern="1200" dirty="0">
                          <a:solidFill>
                            <a:schemeClr val="dk1"/>
                          </a:solidFill>
                          <a:effectLst/>
                          <a:latin typeface="+mn-lt"/>
                          <a:ea typeface="+mn-ea"/>
                          <a:cs typeface="+mn-cs"/>
                        </a:rPr>
                        <a:t>not</a:t>
                      </a:r>
                      <a:r>
                        <a:rPr lang="en-US" sz="1200" b="1" kern="1200" dirty="0">
                          <a:solidFill>
                            <a:schemeClr val="dk1"/>
                          </a:solidFill>
                          <a:effectLst/>
                          <a:latin typeface="+mn-lt"/>
                          <a:ea typeface="+mn-ea"/>
                          <a:cs typeface="+mn-cs"/>
                        </a:rPr>
                        <a:t> acceptable to complete a 5th Why late in the process only as part of an administration process to update documents.</a:t>
                      </a:r>
                      <a:endParaRPr lang="en-GB" sz="1200" b="1" dirty="0">
                        <a:solidFill>
                          <a:schemeClr val="tx1"/>
                        </a:solidFill>
                      </a:endParaRPr>
                    </a:p>
                  </a:txBody>
                  <a:tcPr/>
                </a:tc>
                <a:tc>
                  <a:txBody>
                    <a:bodyPr/>
                    <a:lstStyle/>
                    <a:p>
                      <a:endParaRPr lang="en-GB" sz="1600" dirty="0"/>
                    </a:p>
                  </a:txBody>
                  <a:tcPr/>
                </a:tc>
                <a:extLst>
                  <a:ext uri="{0D108BD9-81ED-4DB2-BD59-A6C34878D82A}">
                    <a16:rowId xmlns:a16="http://schemas.microsoft.com/office/drawing/2014/main" val="10003"/>
                  </a:ext>
                </a:extLst>
              </a:tr>
              <a:tr h="389592">
                <a:tc>
                  <a:txBody>
                    <a:bodyPr/>
                    <a:lstStyle/>
                    <a:p>
                      <a:r>
                        <a:rPr lang="en-GB" sz="1200" dirty="0"/>
                        <a:t>4</a:t>
                      </a:r>
                    </a:p>
                  </a:txBody>
                  <a:tcPr/>
                </a:tc>
                <a:tc>
                  <a:txBody>
                    <a:bodyPr/>
                    <a:lstStyle/>
                    <a:p>
                      <a:r>
                        <a:rPr lang="en-GB" sz="1200" b="1" dirty="0"/>
                        <a:t>Ask “Why Made?”</a:t>
                      </a:r>
                    </a:p>
                  </a:txBody>
                  <a:tcPr/>
                </a:tc>
                <a:tc>
                  <a:txBody>
                    <a:bodyPr/>
                    <a:lstStyle/>
                    <a:p>
                      <a:endParaRPr lang="en-GB" sz="1600" dirty="0"/>
                    </a:p>
                  </a:txBody>
                  <a:tcPr/>
                </a:tc>
                <a:extLst>
                  <a:ext uri="{0D108BD9-81ED-4DB2-BD59-A6C34878D82A}">
                    <a16:rowId xmlns:a16="http://schemas.microsoft.com/office/drawing/2014/main" val="10004"/>
                  </a:ext>
                </a:extLst>
              </a:tr>
              <a:tr h="389592">
                <a:tc>
                  <a:txBody>
                    <a:bodyPr/>
                    <a:lstStyle/>
                    <a:p>
                      <a:r>
                        <a:rPr lang="en-GB" sz="1200" dirty="0"/>
                        <a:t>5</a:t>
                      </a:r>
                    </a:p>
                  </a:txBody>
                  <a:tcPr/>
                </a:tc>
                <a:tc>
                  <a:txBody>
                    <a:bodyPr/>
                    <a:lstStyle/>
                    <a:p>
                      <a:r>
                        <a:rPr lang="en-GB" sz="1200" b="1" dirty="0"/>
                        <a:t>Ask “Why Shipped/Not Found?”</a:t>
                      </a:r>
                    </a:p>
                  </a:txBody>
                  <a:tcPr/>
                </a:tc>
                <a:tc>
                  <a:txBody>
                    <a:bodyPr/>
                    <a:lstStyle/>
                    <a:p>
                      <a:endParaRPr lang="en-GB" sz="1600" dirty="0"/>
                    </a:p>
                  </a:txBody>
                  <a:tcPr/>
                </a:tc>
                <a:extLst>
                  <a:ext uri="{0D108BD9-81ED-4DB2-BD59-A6C34878D82A}">
                    <a16:rowId xmlns:a16="http://schemas.microsoft.com/office/drawing/2014/main" val="10005"/>
                  </a:ext>
                </a:extLst>
              </a:tr>
              <a:tr h="480319">
                <a:tc>
                  <a:txBody>
                    <a:bodyPr/>
                    <a:lstStyle/>
                    <a:p>
                      <a:r>
                        <a:rPr lang="en-GB" sz="1200" dirty="0"/>
                        <a:t>6</a:t>
                      </a:r>
                    </a:p>
                  </a:txBody>
                  <a:tcPr/>
                </a:tc>
                <a:tc>
                  <a:txBody>
                    <a:bodyPr/>
                    <a:lstStyle/>
                    <a:p>
                      <a:r>
                        <a:rPr lang="en-GB" sz="1200" b="1" dirty="0"/>
                        <a:t>Check</a:t>
                      </a:r>
                      <a:r>
                        <a:rPr lang="en-GB" sz="1200" b="1" baseline="0" dirty="0"/>
                        <a:t> that the “Whys” follow a logical path</a:t>
                      </a:r>
                      <a:r>
                        <a:rPr lang="en-GB" sz="1200" b="0" baseline="0" dirty="0"/>
                        <a:t>. In reverse order they should lead back to the problem definition.</a:t>
                      </a:r>
                      <a:endParaRPr lang="en-GB" sz="1200" b="0" dirty="0"/>
                    </a:p>
                  </a:txBody>
                  <a:tcPr/>
                </a:tc>
                <a:tc>
                  <a:txBody>
                    <a:bodyPr/>
                    <a:lstStyle/>
                    <a:p>
                      <a:endParaRPr lang="en-GB" sz="1600" dirty="0"/>
                    </a:p>
                  </a:txBody>
                  <a:tcPr/>
                </a:tc>
                <a:extLst>
                  <a:ext uri="{0D108BD9-81ED-4DB2-BD59-A6C34878D82A}">
                    <a16:rowId xmlns:a16="http://schemas.microsoft.com/office/drawing/2014/main" val="10006"/>
                  </a:ext>
                </a:extLst>
              </a:tr>
              <a:tr h="864574">
                <a:tc>
                  <a:txBody>
                    <a:bodyPr/>
                    <a:lstStyle/>
                    <a:p>
                      <a:r>
                        <a:rPr lang="en-GB" sz="1200" dirty="0"/>
                        <a:t>7</a:t>
                      </a:r>
                    </a:p>
                  </a:txBody>
                  <a:tcPr/>
                </a:tc>
                <a:tc>
                  <a:txBody>
                    <a:bodyPr/>
                    <a:lstStyle/>
                    <a:p>
                      <a:r>
                        <a:rPr lang="en-GB" sz="1200" b="1" dirty="0"/>
                        <a:t>Develop </a:t>
                      </a:r>
                      <a:r>
                        <a:rPr lang="en-GB" sz="1200" b="1"/>
                        <a:t>and Implement </a:t>
                      </a:r>
                      <a:r>
                        <a:rPr lang="en-GB" sz="1200" b="1" dirty="0"/>
                        <a:t>a list </a:t>
                      </a:r>
                      <a:r>
                        <a:rPr lang="en-GB" sz="1200" b="1"/>
                        <a:t>of multiple </a:t>
                      </a:r>
                      <a:r>
                        <a:rPr lang="en-GB" sz="1200" b="1" u="sng"/>
                        <a:t>P</a:t>
                      </a:r>
                      <a:r>
                        <a:rPr lang="en-GB" sz="1200" b="1"/>
                        <a:t>ermanent </a:t>
                      </a:r>
                      <a:r>
                        <a:rPr lang="en-GB" sz="1200" b="1" u="sng"/>
                        <a:t>C</a:t>
                      </a:r>
                      <a:r>
                        <a:rPr lang="en-GB" sz="1200" b="1"/>
                        <a:t>orrective </a:t>
                      </a:r>
                      <a:r>
                        <a:rPr lang="en-GB" sz="1200" b="1" u="sng"/>
                        <a:t>A</a:t>
                      </a:r>
                      <a:r>
                        <a:rPr lang="en-GB" sz="1200" b="1"/>
                        <a:t>ctions </a:t>
                      </a:r>
                      <a:r>
                        <a:rPr lang="en-GB" sz="1200" b="1" baseline="0"/>
                        <a:t>for “Why Made” and “Why Shipped” with owners and due dates.</a:t>
                      </a:r>
                      <a:r>
                        <a:rPr lang="en-GB" sz="1200" b="1" kern="1200" baseline="0">
                          <a:solidFill>
                            <a:schemeClr val="dk1"/>
                          </a:solidFill>
                          <a:latin typeface="+mn-lt"/>
                          <a:ea typeface="+mn-ea"/>
                          <a:cs typeface="+mn-cs"/>
                        </a:rPr>
                        <a:t> </a:t>
                      </a:r>
                      <a:r>
                        <a:rPr lang="en-US" sz="1200" b="0" kern="1200" baseline="0">
                          <a:solidFill>
                            <a:schemeClr val="dk1"/>
                          </a:solidFill>
                          <a:latin typeface="+mn-lt"/>
                          <a:ea typeface="+mn-ea"/>
                          <a:cs typeface="+mn-cs"/>
                        </a:rPr>
                        <a:t>For example the PCAs against the 2nd or 3rd why will likely be different that the PCAs to address the 4th and 5th why.</a:t>
                      </a:r>
                      <a:endParaRPr lang="en-GB" sz="1200" b="0" kern="1200" baseline="0" dirty="0">
                        <a:solidFill>
                          <a:schemeClr val="dk1"/>
                        </a:solidFill>
                        <a:latin typeface="+mn-lt"/>
                        <a:ea typeface="+mn-ea"/>
                        <a:cs typeface="+mn-cs"/>
                      </a:endParaRPr>
                    </a:p>
                  </a:txBody>
                  <a:tcPr/>
                </a:tc>
                <a:tc>
                  <a:txBody>
                    <a:bodyPr/>
                    <a:lstStyle/>
                    <a:p>
                      <a:endParaRPr lang="en-GB" sz="1600" dirty="0"/>
                    </a:p>
                  </a:txBody>
                  <a:tcPr/>
                </a:tc>
                <a:extLst>
                  <a:ext uri="{0D108BD9-81ED-4DB2-BD59-A6C34878D82A}">
                    <a16:rowId xmlns:a16="http://schemas.microsoft.com/office/drawing/2014/main" val="10007"/>
                  </a:ext>
                </a:extLst>
              </a:tr>
            </a:tbl>
          </a:graphicData>
        </a:graphic>
      </p:graphicFrame>
      <p:pic>
        <p:nvPicPr>
          <p:cNvPr id="28674" name="Picture 2" descr="C:\Users\ecmbrenn\AppData\Local\Microsoft\Windows\Temporary Internet Files\Content.IE5\W8JHT78H\lgi01a2014031402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1132" y="1124744"/>
            <a:ext cx="331304" cy="331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132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hangingPunct="1">
              <a:defRPr/>
            </a:pPr>
            <a:r>
              <a:rPr lang="en-US" dirty="0"/>
              <a:t>9 Ways To Define, Improve &amp; Control Quality</a:t>
            </a:r>
            <a:endParaRPr lang="en-US" altLang="en-US" dirty="0"/>
          </a:p>
        </p:txBody>
      </p:sp>
      <p:sp>
        <p:nvSpPr>
          <p:cNvPr id="29701" name="Rectangle 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br>
              <a:rPr lang="en-GB" altLang="en-US"/>
            </a:br>
            <a:endParaRPr lang="en-GB" altLang="en-US"/>
          </a:p>
          <a:p>
            <a:endParaRPr lang="en-GB" altLang="en-US"/>
          </a:p>
        </p:txBody>
      </p:sp>
      <p:sp>
        <p:nvSpPr>
          <p:cNvPr id="29702" name="Rectangle 7"/>
          <p:cNvSpPr>
            <a:spLocks noChangeArrowheads="1"/>
          </p:cNvSpPr>
          <p:nvPr/>
        </p:nvSpPr>
        <p:spPr bwMode="auto">
          <a:xfrm>
            <a:off x="0" y="4133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endParaRPr lang="en-US" altLang="en-US"/>
          </a:p>
        </p:txBody>
      </p:sp>
      <p:sp>
        <p:nvSpPr>
          <p:cNvPr id="7" name="Text Placeholder 1"/>
          <p:cNvSpPr txBox="1">
            <a:spLocks/>
          </p:cNvSpPr>
          <p:nvPr/>
        </p:nvSpPr>
        <p:spPr>
          <a:xfrm>
            <a:off x="359999" y="1439999"/>
            <a:ext cx="8416800" cy="4176000"/>
          </a:xfrm>
          <a:prstGeom prst="rect">
            <a:avLst/>
          </a:prstGeom>
        </p:spPr>
        <p:txBody>
          <a:bodyPr>
            <a:normAutofit/>
          </a:bodyPr>
          <a:lstStyle>
            <a:lvl1pPr marL="265113" indent="-265113" algn="l" defTabSz="457200" rtl="0" eaLnBrk="0" fontAlgn="base" hangingPunct="0">
              <a:spcBef>
                <a:spcPct val="20000"/>
              </a:spcBef>
              <a:spcAft>
                <a:spcPct val="0"/>
              </a:spcAft>
              <a:buSzPct val="100000"/>
              <a:buBlip>
                <a:blip r:embed="rId2"/>
              </a:buBlip>
              <a:defRPr kern="1200">
                <a:solidFill>
                  <a:srgbClr val="262626"/>
                </a:solidFill>
                <a:latin typeface="Arial"/>
                <a:ea typeface="ヒラギノ角ゴ Pro W3" pitchFamily="-109" charset="-128"/>
                <a:cs typeface="Arial"/>
              </a:defRPr>
            </a:lvl1pPr>
            <a:lvl2pPr marL="742950" indent="-285750" algn="l" defTabSz="457200" rtl="0" eaLnBrk="0" fontAlgn="base" hangingPunct="0">
              <a:spcBef>
                <a:spcPct val="20000"/>
              </a:spcBef>
              <a:spcAft>
                <a:spcPct val="0"/>
              </a:spcAft>
              <a:buSzPct val="100000"/>
              <a:buBlip>
                <a:blip r:embed="rId2"/>
              </a:buBlip>
              <a:defRPr sz="1400" kern="1200">
                <a:solidFill>
                  <a:srgbClr val="262626"/>
                </a:solidFill>
                <a:latin typeface="Arial"/>
                <a:ea typeface="ヒラギノ角ゴ Pro W3" pitchFamily="-109" charset="-128"/>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404040"/>
                </a:solidFill>
                <a:latin typeface="Arial"/>
                <a:ea typeface="ヒラギノ角ゴ Pro W3" pitchFamily="-109" charset="-128"/>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404040"/>
                </a:solidFill>
                <a:latin typeface="Arial"/>
                <a:ea typeface="ヒラギノ角ゴ Pro W3" pitchFamily="-109" charset="-128"/>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404040"/>
                </a:solidFill>
                <a:latin typeface="Arial"/>
                <a:ea typeface="ヒラギノ角ゴ Pro W3" pitchFamily="-10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Clr>
                <a:srgbClr val="FF9900"/>
              </a:buClr>
              <a:buFont typeface="+mj-lt"/>
              <a:buAutoNum type="arabicPeriod"/>
            </a:pPr>
            <a:r>
              <a:rPr lang="en-US" b="0" i="0" dirty="0"/>
              <a:t>Know your  customers’ expectations - CTQs (Critical to Quality Characteristics)</a:t>
            </a:r>
          </a:p>
          <a:p>
            <a:pPr marL="514350" indent="-514350">
              <a:buClr>
                <a:srgbClr val="FF9900"/>
              </a:buClr>
              <a:buFont typeface="+mj-lt"/>
              <a:buAutoNum type="arabicPeriod"/>
            </a:pPr>
            <a:r>
              <a:rPr lang="en-US" b="0" i="0" dirty="0"/>
              <a:t>Have a defined and documented production process </a:t>
            </a:r>
          </a:p>
          <a:p>
            <a:pPr marL="514350" indent="-514350">
              <a:buClr>
                <a:srgbClr val="FF9900"/>
              </a:buClr>
              <a:buFont typeface="+mj-lt"/>
              <a:buAutoNum type="arabicPeriod"/>
            </a:pPr>
            <a:r>
              <a:rPr lang="en-US" b="0" i="0" dirty="0"/>
              <a:t>Follow 5S Principles</a:t>
            </a:r>
          </a:p>
          <a:p>
            <a:pPr marL="514350" indent="-514350">
              <a:buClr>
                <a:srgbClr val="FF9900"/>
              </a:buClr>
              <a:buFont typeface="+mj-lt"/>
              <a:buAutoNum type="arabicPeriod"/>
            </a:pPr>
            <a:r>
              <a:rPr lang="en-US" b="0" i="0" dirty="0"/>
              <a:t>Employ a formal training system</a:t>
            </a:r>
          </a:p>
          <a:p>
            <a:pPr marL="514350" indent="-514350">
              <a:buClr>
                <a:srgbClr val="FF9900"/>
              </a:buClr>
              <a:buFont typeface="+mj-lt"/>
              <a:buAutoNum type="arabicPeriod"/>
            </a:pPr>
            <a:r>
              <a:rPr lang="en-US" b="0" i="0" dirty="0"/>
              <a:t>Involve the people on the shop floor</a:t>
            </a:r>
          </a:p>
          <a:p>
            <a:pPr marL="514350" indent="-514350">
              <a:buClr>
                <a:srgbClr val="FF9900"/>
              </a:buClr>
              <a:buFont typeface="+mj-lt"/>
              <a:buAutoNum type="arabicPeriod"/>
            </a:pPr>
            <a:r>
              <a:rPr lang="en-US" b="0" i="0" dirty="0"/>
              <a:t>Audit the production process constantly</a:t>
            </a:r>
          </a:p>
          <a:p>
            <a:pPr marL="514350" indent="-514350">
              <a:buClr>
                <a:srgbClr val="FF9900"/>
              </a:buClr>
              <a:buFont typeface="+mj-lt"/>
              <a:buAutoNum type="arabicPeriod"/>
            </a:pPr>
            <a:r>
              <a:rPr lang="en-US" b="0" i="0" dirty="0"/>
              <a:t>Manage supplied parts and control supplier performance</a:t>
            </a:r>
          </a:p>
          <a:p>
            <a:pPr marL="514350" indent="-514350">
              <a:buClr>
                <a:srgbClr val="FF9900"/>
              </a:buClr>
              <a:buFont typeface="+mj-lt"/>
              <a:buAutoNum type="arabicPeriod"/>
            </a:pPr>
            <a:r>
              <a:rPr lang="en-US" b="0" i="0" dirty="0"/>
              <a:t>Measure/monitor key quality performance indicators</a:t>
            </a:r>
          </a:p>
          <a:p>
            <a:pPr marL="514350" indent="-514350">
              <a:buClr>
                <a:srgbClr val="FF9900"/>
              </a:buClr>
              <a:buFont typeface="+mj-lt"/>
              <a:buAutoNum type="arabicPeriod"/>
            </a:pPr>
            <a:r>
              <a:rPr lang="en-US" b="0" i="0" dirty="0"/>
              <a:t>Use an effective Corrective &amp; Preventative Action Process</a:t>
            </a:r>
          </a:p>
          <a:p>
            <a:pPr marL="0" indent="0">
              <a:buFontTx/>
              <a:buNone/>
            </a:pPr>
            <a:endParaRPr lang="en-GB" b="0" i="0" dirty="0"/>
          </a:p>
        </p:txBody>
      </p:sp>
    </p:spTree>
    <p:extLst>
      <p:ext uri="{BB962C8B-B14F-4D97-AF65-F5344CB8AC3E}">
        <p14:creationId xmlns:p14="http://schemas.microsoft.com/office/powerpoint/2010/main" val="211653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Best Practice</a:t>
            </a:r>
          </a:p>
        </p:txBody>
      </p:sp>
      <p:sp>
        <p:nvSpPr>
          <p:cNvPr id="3" name="Rectangle 2"/>
          <p:cNvSpPr/>
          <p:nvPr/>
        </p:nvSpPr>
        <p:spPr>
          <a:xfrm>
            <a:off x="107505" y="836613"/>
            <a:ext cx="8784084" cy="4293483"/>
          </a:xfrm>
          <a:prstGeom prst="rect">
            <a:avLst/>
          </a:prstGeom>
        </p:spPr>
        <p:txBody>
          <a:bodyPr wrap="square">
            <a:spAutoFit/>
          </a:bodyPr>
          <a:lstStyle/>
          <a:p>
            <a:pPr>
              <a:defRPr/>
            </a:pPr>
            <a:r>
              <a:rPr lang="en-GB" sz="1300" b="0" dirty="0"/>
              <a:t>To ensure that the ICAM is completed correctly within the HYG timeframe, these comments describe the </a:t>
            </a:r>
            <a:r>
              <a:rPr lang="en-GB" sz="1300" b="0" u="sng" dirty="0"/>
              <a:t>BEST PRACTICE </a:t>
            </a:r>
            <a:r>
              <a:rPr lang="en-GB" sz="1300" b="0" dirty="0"/>
              <a:t>that should be followed.</a:t>
            </a:r>
          </a:p>
          <a:p>
            <a:pPr>
              <a:defRPr/>
            </a:pPr>
            <a:endParaRPr lang="en-GB" sz="1300" b="0" dirty="0"/>
          </a:p>
          <a:p>
            <a:pPr marL="285750" indent="-285750">
              <a:buFont typeface="Arial" panose="020B0604020202020204" pitchFamily="34" charset="0"/>
              <a:buChar char="•"/>
              <a:defRPr/>
            </a:pPr>
            <a:r>
              <a:rPr lang="en-GB" sz="1300" u="sng" dirty="0">
                <a:solidFill>
                  <a:srgbClr val="FF0000"/>
                </a:solidFill>
              </a:rPr>
              <a:t>Acceptance should be completed within 24 hours. </a:t>
            </a:r>
            <a:r>
              <a:rPr lang="en-GB" sz="1300" b="0" dirty="0"/>
              <a:t>This is not acceptance of the issue, it is a signal to show HYG that the issue has been picked up by a representative of your company. </a:t>
            </a:r>
            <a:r>
              <a:rPr lang="en-GB" sz="1300" u="sng" dirty="0"/>
              <a:t>(See slide 18)</a:t>
            </a:r>
          </a:p>
          <a:p>
            <a:pPr>
              <a:defRPr/>
            </a:pPr>
            <a:endParaRPr lang="en-GB" sz="1300" b="0" dirty="0"/>
          </a:p>
          <a:p>
            <a:pPr marL="285750" indent="-285750">
              <a:buFont typeface="Arial" panose="020B0604020202020204" pitchFamily="34" charset="0"/>
              <a:buChar char="•"/>
              <a:defRPr/>
            </a:pPr>
            <a:r>
              <a:rPr lang="en-GB" sz="1300" u="sng" dirty="0">
                <a:solidFill>
                  <a:srgbClr val="FF0000"/>
                </a:solidFill>
              </a:rPr>
              <a:t>Containment action should be completed within 2 working days. </a:t>
            </a:r>
            <a:r>
              <a:rPr lang="en-GB" sz="1300" b="0" dirty="0"/>
              <a:t>Containment actions should fully protect the customer (HYG) from this issue until implementation of Permanent Corrective Actions. </a:t>
            </a:r>
            <a:r>
              <a:rPr lang="en-GB" sz="1300" dirty="0"/>
              <a:t>(See slides 19, 20 and 21 for guidance)</a:t>
            </a:r>
          </a:p>
          <a:p>
            <a:pPr>
              <a:defRPr/>
            </a:pPr>
            <a:r>
              <a:rPr lang="en-GB" sz="1300" b="0" dirty="0"/>
              <a:t> </a:t>
            </a:r>
          </a:p>
          <a:p>
            <a:pPr marL="285750" indent="-285750">
              <a:buFont typeface="Arial" panose="020B0604020202020204" pitchFamily="34" charset="0"/>
              <a:buChar char="•"/>
              <a:defRPr/>
            </a:pPr>
            <a:r>
              <a:rPr lang="en-GB" sz="1300" u="sng" dirty="0">
                <a:solidFill>
                  <a:srgbClr val="FF0000"/>
                </a:solidFill>
              </a:rPr>
              <a:t>Root Cause investigation should be completed within 10 working days. </a:t>
            </a:r>
            <a:r>
              <a:rPr lang="en-GB" sz="1300" b="0" dirty="0"/>
              <a:t> At minimum, full 5 why analysis should be conducted for both ‘Why Made’ and ‘Why Shipped” (not detected)’. </a:t>
            </a:r>
            <a:r>
              <a:rPr lang="en-GB" sz="1300" u="sng" dirty="0">
                <a:solidFill>
                  <a:srgbClr val="FF0000"/>
                </a:solidFill>
              </a:rPr>
              <a:t>HYG requests that a ‘5 Why’ sheet be used for Root Cause investigation and that this be uploaded as an attachment in the “References” section. A template will be in the References section and a good sample can be see on Slide 24, you can also use an 8D report if this has a 5 why section.</a:t>
            </a:r>
            <a:r>
              <a:rPr lang="en-GB" sz="1300" dirty="0">
                <a:solidFill>
                  <a:srgbClr val="FF0000"/>
                </a:solidFill>
              </a:rPr>
              <a:t> </a:t>
            </a:r>
            <a:r>
              <a:rPr lang="en-GB" sz="1300" u="sng" dirty="0"/>
              <a:t>(See slides 22-27 for guidance)</a:t>
            </a:r>
          </a:p>
          <a:p>
            <a:pPr>
              <a:defRPr/>
            </a:pPr>
            <a:r>
              <a:rPr lang="en-GB" sz="1300" b="0" dirty="0"/>
              <a:t> </a:t>
            </a:r>
          </a:p>
          <a:p>
            <a:pPr marL="285750" indent="-285750">
              <a:buFont typeface="Arial" panose="020B0604020202020204" pitchFamily="34" charset="0"/>
              <a:buChar char="•"/>
              <a:defRPr/>
            </a:pPr>
            <a:r>
              <a:rPr lang="en-GB" sz="1300" u="sng" dirty="0">
                <a:solidFill>
                  <a:srgbClr val="FF0000"/>
                </a:solidFill>
              </a:rPr>
              <a:t>Permanent Corrective action should be completed within 30 working days. </a:t>
            </a:r>
            <a:r>
              <a:rPr lang="en-GB" sz="1300" b="0" dirty="0"/>
              <a:t> Permanent corrective actions must address the real root causes of the issue and should normally require a change to, or creation of, paper documentation (e.g. work instruction, training plan, production procedure, drawings, etc.). It is required that evidence of the permanent corrective actions be attached in the Reference section of the ICAM. </a:t>
            </a:r>
            <a:r>
              <a:rPr lang="en-GB" sz="1300" u="sng" dirty="0"/>
              <a:t>(See slides 30, 31 and 32 for guidance) </a:t>
            </a:r>
          </a:p>
        </p:txBody>
      </p:sp>
      <p:sp>
        <p:nvSpPr>
          <p:cNvPr id="4" name="TextBox 3"/>
          <p:cNvSpPr txBox="1"/>
          <p:nvPr/>
        </p:nvSpPr>
        <p:spPr bwMode="auto">
          <a:xfrm>
            <a:off x="128118" y="5130096"/>
            <a:ext cx="7540226" cy="954107"/>
          </a:xfrm>
          <a:prstGeom prst="rect">
            <a:avLst/>
          </a:prstGeom>
          <a:noFill/>
          <a:ln>
            <a:miter lim="800000"/>
            <a:headEnd/>
            <a:tailEnd/>
          </a:ln>
        </p:spPr>
        <p:txBody>
          <a:bodyPr wrap="square" rtlCol="0">
            <a:prstTxWarp prst="textNoShape">
              <a:avLst/>
            </a:prstTxWarp>
            <a:spAutoFit/>
          </a:bodyPr>
          <a:lstStyle/>
          <a:p>
            <a:pPr>
              <a:defRPr/>
            </a:pPr>
            <a:r>
              <a:rPr lang="en-GB" sz="1400" b="0" u="sng" dirty="0">
                <a:solidFill>
                  <a:srgbClr val="FF0000"/>
                </a:solidFill>
              </a:rPr>
              <a:t>Note</a:t>
            </a:r>
            <a:r>
              <a:rPr lang="en-GB" sz="1400" b="0" dirty="0">
                <a:solidFill>
                  <a:srgbClr val="FF0000"/>
                </a:solidFill>
              </a:rPr>
              <a:t>: 	</a:t>
            </a:r>
            <a:r>
              <a:rPr lang="en-GB" sz="1400" dirty="0">
                <a:solidFill>
                  <a:srgbClr val="FF0000"/>
                </a:solidFill>
              </a:rPr>
              <a:t>Separate corrective actions are almost always required to address both the why made and why not found root causes.  The supplier should also confirm that the corrective action taken ensures prevention of recurrence of this issue and similar issues on this and comparable product</a:t>
            </a:r>
            <a:endParaRPr kumimoji="0" lang="en-GB" sz="1400" b="0" i="0" u="none" strike="noStrike" kern="1200" cap="none" spc="0" normalizeH="0" baseline="0" noProof="0" dirty="0">
              <a:ln>
                <a:noFill/>
              </a:ln>
              <a:solidFill>
                <a:srgbClr val="FF0000"/>
              </a:solidFill>
              <a:effectLst/>
              <a:uLnTx/>
              <a:uFillTx/>
              <a:latin typeface="Arial" pitchFamily="-109" charset="0"/>
              <a:ea typeface="ヒラギノ角ゴ Pro W3" pitchFamily="-109" charset="-128"/>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452688"/>
            <a:ext cx="3770312"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p:txBody>
          <a:bodyPr/>
          <a:lstStyle/>
          <a:p>
            <a:pPr eaLnBrk="1" hangingPunct="1">
              <a:defRPr/>
            </a:pPr>
            <a:r>
              <a:rPr lang="en-US" altLang="en-US" dirty="0"/>
              <a:t>CA Status 3 – Permanent Corrective Actions</a:t>
            </a:r>
          </a:p>
        </p:txBody>
      </p:sp>
      <p:sp>
        <p:nvSpPr>
          <p:cNvPr id="30724" name="Rectangle 1"/>
          <p:cNvSpPr>
            <a:spLocks noChangeArrowheads="1"/>
          </p:cNvSpPr>
          <p:nvPr/>
        </p:nvSpPr>
        <p:spPr bwMode="auto">
          <a:xfrm>
            <a:off x="1557338" y="900113"/>
            <a:ext cx="5976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solidFill>
                  <a:srgbClr val="FF0000"/>
                </a:solidFill>
                <a:ea typeface="PMingLiU" pitchFamily="18" charset="-120"/>
              </a:rPr>
              <a:t>Permanent Corrective Actions should be complete within 30 days.</a:t>
            </a:r>
          </a:p>
        </p:txBody>
      </p:sp>
      <p:pic>
        <p:nvPicPr>
          <p:cNvPr id="30725"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492250"/>
            <a:ext cx="87122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6" name="Rectangle 1"/>
          <p:cNvSpPr>
            <a:spLocks noChangeArrowheads="1"/>
          </p:cNvSpPr>
          <p:nvPr/>
        </p:nvSpPr>
        <p:spPr bwMode="auto">
          <a:xfrm>
            <a:off x="246063" y="1535113"/>
            <a:ext cx="1079500" cy="309562"/>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sp>
        <p:nvSpPr>
          <p:cNvPr id="30727" name="Rectangle 1"/>
          <p:cNvSpPr>
            <a:spLocks noChangeArrowheads="1"/>
          </p:cNvSpPr>
          <p:nvPr/>
        </p:nvSpPr>
        <p:spPr bwMode="auto">
          <a:xfrm>
            <a:off x="323850" y="4189413"/>
            <a:ext cx="20161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1. To add a new Permanent action click here</a:t>
            </a:r>
          </a:p>
        </p:txBody>
      </p:sp>
      <p:cxnSp>
        <p:nvCxnSpPr>
          <p:cNvPr id="30728" name="Straight Arrow Connector 4"/>
          <p:cNvCxnSpPr>
            <a:cxnSpLocks noChangeShapeType="1"/>
            <a:stCxn id="30727" idx="0"/>
            <a:endCxn id="30726" idx="2"/>
          </p:cNvCxnSpPr>
          <p:nvPr/>
        </p:nvCxnSpPr>
        <p:spPr bwMode="auto">
          <a:xfrm flipH="1" flipV="1">
            <a:off x="785813" y="1844675"/>
            <a:ext cx="546100" cy="2344738"/>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29" name="Rectangle 1"/>
          <p:cNvSpPr>
            <a:spLocks noChangeArrowheads="1"/>
          </p:cNvSpPr>
          <p:nvPr/>
        </p:nvSpPr>
        <p:spPr bwMode="auto">
          <a:xfrm>
            <a:off x="568325" y="5157788"/>
            <a:ext cx="1527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2. This new window will open.</a:t>
            </a:r>
          </a:p>
        </p:txBody>
      </p:sp>
      <p:cxnSp>
        <p:nvCxnSpPr>
          <p:cNvPr id="30730" name="Straight Arrow Connector 4"/>
          <p:cNvCxnSpPr>
            <a:cxnSpLocks noChangeShapeType="1"/>
            <a:stCxn id="30729" idx="3"/>
          </p:cNvCxnSpPr>
          <p:nvPr/>
        </p:nvCxnSpPr>
        <p:spPr bwMode="auto">
          <a:xfrm flipV="1">
            <a:off x="2095500" y="4581525"/>
            <a:ext cx="820738" cy="792163"/>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1" name="Rectangle 1"/>
          <p:cNvSpPr>
            <a:spLocks noChangeArrowheads="1"/>
          </p:cNvSpPr>
          <p:nvPr/>
        </p:nvSpPr>
        <p:spPr bwMode="auto">
          <a:xfrm>
            <a:off x="2957513" y="2989263"/>
            <a:ext cx="1843087" cy="511175"/>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30732" name="Straight Arrow Connector 4"/>
          <p:cNvCxnSpPr>
            <a:cxnSpLocks noChangeShapeType="1"/>
            <a:stCxn id="30737" idx="0"/>
            <a:endCxn id="30731" idx="2"/>
          </p:cNvCxnSpPr>
          <p:nvPr/>
        </p:nvCxnSpPr>
        <p:spPr bwMode="auto">
          <a:xfrm flipH="1" flipV="1">
            <a:off x="3879850" y="3500438"/>
            <a:ext cx="317500" cy="81915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3" name="Rectangle 1"/>
          <p:cNvSpPr>
            <a:spLocks noChangeArrowheads="1"/>
          </p:cNvSpPr>
          <p:nvPr/>
        </p:nvSpPr>
        <p:spPr bwMode="auto">
          <a:xfrm>
            <a:off x="6878638" y="3006725"/>
            <a:ext cx="20939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6. Select “Save and add another” or “Save and close”.</a:t>
            </a:r>
          </a:p>
        </p:txBody>
      </p:sp>
      <p:sp>
        <p:nvSpPr>
          <p:cNvPr id="30734" name="Rectangle 1"/>
          <p:cNvSpPr>
            <a:spLocks noChangeArrowheads="1"/>
          </p:cNvSpPr>
          <p:nvPr/>
        </p:nvSpPr>
        <p:spPr bwMode="auto">
          <a:xfrm>
            <a:off x="2940050" y="2800350"/>
            <a:ext cx="2719388" cy="125413"/>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30735" name="Straight Arrow Connector 4"/>
          <p:cNvCxnSpPr>
            <a:cxnSpLocks noChangeShapeType="1"/>
            <a:stCxn id="30733" idx="1"/>
            <a:endCxn id="30734" idx="3"/>
          </p:cNvCxnSpPr>
          <p:nvPr/>
        </p:nvCxnSpPr>
        <p:spPr bwMode="auto">
          <a:xfrm flipH="1" flipV="1">
            <a:off x="5659438" y="2863850"/>
            <a:ext cx="1219200" cy="442913"/>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6" name="Rectangle 1"/>
          <p:cNvSpPr>
            <a:spLocks noChangeArrowheads="1"/>
          </p:cNvSpPr>
          <p:nvPr/>
        </p:nvSpPr>
        <p:spPr bwMode="auto">
          <a:xfrm>
            <a:off x="1484313" y="1214438"/>
            <a:ext cx="561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ea typeface="PMingLiU" pitchFamily="18" charset="-120"/>
              </a:rPr>
              <a:t>How to add a New Permanent Action</a:t>
            </a:r>
          </a:p>
        </p:txBody>
      </p:sp>
      <p:sp>
        <p:nvSpPr>
          <p:cNvPr id="30737" name="Rectangle 1"/>
          <p:cNvSpPr>
            <a:spLocks noChangeArrowheads="1"/>
          </p:cNvSpPr>
          <p:nvPr/>
        </p:nvSpPr>
        <p:spPr bwMode="auto">
          <a:xfrm>
            <a:off x="2957513" y="4319588"/>
            <a:ext cx="24780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dirty="0">
                <a:ea typeface="PMingLiU" pitchFamily="18" charset="-120"/>
              </a:rPr>
              <a:t>3. “Action Item”: Fill out the action item details; some good examples are on slide 32.</a:t>
            </a:r>
          </a:p>
        </p:txBody>
      </p:sp>
      <p:sp>
        <p:nvSpPr>
          <p:cNvPr id="30738" name="Rectangle 1"/>
          <p:cNvSpPr>
            <a:spLocks noChangeArrowheads="1"/>
          </p:cNvSpPr>
          <p:nvPr/>
        </p:nvSpPr>
        <p:spPr bwMode="auto">
          <a:xfrm>
            <a:off x="2957513" y="4857750"/>
            <a:ext cx="24780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4. “Assignee”: Type in the name of the person responsible for completion of the action.</a:t>
            </a:r>
          </a:p>
        </p:txBody>
      </p:sp>
      <p:sp>
        <p:nvSpPr>
          <p:cNvPr id="30739" name="Rectangle 1"/>
          <p:cNvSpPr>
            <a:spLocks noChangeArrowheads="1"/>
          </p:cNvSpPr>
          <p:nvPr/>
        </p:nvSpPr>
        <p:spPr bwMode="auto">
          <a:xfrm>
            <a:off x="2968625" y="5522913"/>
            <a:ext cx="26479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100">
                <a:ea typeface="PMingLiU" pitchFamily="18" charset="-120"/>
              </a:rPr>
              <a:t>5. “Date Due”: Using the date icon, to the right of the “Date Due” box, select the date when the action is due to be completed.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1" descr="C:\Users\eckfirth\Desktop\C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21" y="1201738"/>
            <a:ext cx="8136111" cy="1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p:txBody>
          <a:bodyPr/>
          <a:lstStyle/>
          <a:p>
            <a:pPr eaLnBrk="1" hangingPunct="1">
              <a:defRPr/>
            </a:pPr>
            <a:r>
              <a:rPr lang="en-US" altLang="en-US" dirty="0"/>
              <a:t>CA Status 3 – Permanent Corrective Actions</a:t>
            </a:r>
          </a:p>
        </p:txBody>
      </p:sp>
      <p:sp>
        <p:nvSpPr>
          <p:cNvPr id="31748" name="Rectangle 1"/>
          <p:cNvSpPr>
            <a:spLocks noChangeArrowheads="1"/>
          </p:cNvSpPr>
          <p:nvPr/>
        </p:nvSpPr>
        <p:spPr bwMode="auto">
          <a:xfrm>
            <a:off x="279871" y="1201737"/>
            <a:ext cx="2811463" cy="923925"/>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sp>
        <p:nvSpPr>
          <p:cNvPr id="31749" name="Rectangle 6"/>
          <p:cNvSpPr>
            <a:spLocks noChangeArrowheads="1"/>
          </p:cNvSpPr>
          <p:nvPr/>
        </p:nvSpPr>
        <p:spPr bwMode="auto">
          <a:xfrm>
            <a:off x="4340696" y="1238250"/>
            <a:ext cx="4668838"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GB" altLang="zh-TW" sz="900" u="sng">
                <a:ea typeface="PMingLiU" pitchFamily="18" charset="-120"/>
              </a:rPr>
              <a:t>Criteria for choosing the best solution: </a:t>
            </a:r>
          </a:p>
          <a:p>
            <a:pPr eaLnBrk="1" hangingPunct="1"/>
            <a:r>
              <a:rPr lang="en-GB" altLang="zh-TW" sz="900">
                <a:ea typeface="PMingLiU" pitchFamily="18" charset="-120"/>
              </a:rPr>
              <a:t>Practical - The team should be able to implement the solution practically.</a:t>
            </a:r>
          </a:p>
          <a:p>
            <a:pPr eaLnBrk="1" hangingPunct="1"/>
            <a:r>
              <a:rPr lang="en-GB" altLang="zh-TW" sz="900">
                <a:ea typeface="PMingLiU" pitchFamily="18" charset="-120"/>
              </a:rPr>
              <a:t>Feasible - The solution must be feasible. </a:t>
            </a:r>
          </a:p>
          <a:p>
            <a:pPr eaLnBrk="1" hangingPunct="1"/>
            <a:r>
              <a:rPr lang="en-GB" altLang="zh-TW" sz="900">
                <a:ea typeface="PMingLiU" pitchFamily="18" charset="-120"/>
              </a:rPr>
              <a:t>Cost effective - Implementing and using the solution must be cost-effective. </a:t>
            </a:r>
          </a:p>
          <a:p>
            <a:pPr eaLnBrk="1" hangingPunct="1"/>
            <a:r>
              <a:rPr lang="en-GB" altLang="zh-TW" sz="900">
                <a:ea typeface="PMingLiU" pitchFamily="18" charset="-120"/>
              </a:rPr>
              <a:t>Robust - The solution shouldn’t fail when used in production. Robustness of the solution is an essential characteristic (error-proofing, impact-effort matrix)</a:t>
            </a:r>
          </a:p>
        </p:txBody>
      </p:sp>
      <p:cxnSp>
        <p:nvCxnSpPr>
          <p:cNvPr id="31750" name="Straight Arrow Connector 4"/>
          <p:cNvCxnSpPr>
            <a:cxnSpLocks noChangeShapeType="1"/>
            <a:stCxn id="31749" idx="1"/>
            <a:endCxn id="31748" idx="3"/>
          </p:cNvCxnSpPr>
          <p:nvPr/>
        </p:nvCxnSpPr>
        <p:spPr bwMode="auto">
          <a:xfrm flipH="1" flipV="1">
            <a:off x="3091334" y="1663700"/>
            <a:ext cx="1249362" cy="3651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51" name="Rectangle 23"/>
          <p:cNvSpPr>
            <a:spLocks noChangeArrowheads="1"/>
          </p:cNvSpPr>
          <p:nvPr/>
        </p:nvSpPr>
        <p:spPr bwMode="auto">
          <a:xfrm>
            <a:off x="211584" y="3036887"/>
            <a:ext cx="8485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GB" altLang="zh-TW" sz="1200" u="sng" dirty="0">
                <a:solidFill>
                  <a:srgbClr val="FF0000"/>
                </a:solidFill>
                <a:ea typeface="PMingLiU" pitchFamily="18" charset="-120"/>
              </a:rPr>
              <a:t>Management team must fully support Permanent Corrective Actions and facilitate their implementation.</a:t>
            </a:r>
          </a:p>
        </p:txBody>
      </p:sp>
      <p:sp>
        <p:nvSpPr>
          <p:cNvPr id="31752" name="Rectangle 1"/>
          <p:cNvSpPr>
            <a:spLocks noChangeArrowheads="1"/>
          </p:cNvSpPr>
          <p:nvPr/>
        </p:nvSpPr>
        <p:spPr bwMode="auto">
          <a:xfrm>
            <a:off x="1541934" y="920750"/>
            <a:ext cx="5976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solidFill>
                  <a:srgbClr val="FF0000"/>
                </a:solidFill>
                <a:ea typeface="PMingLiU" pitchFamily="18" charset="-120"/>
              </a:rPr>
              <a:t>Permanent Corrective Actions should be complete within 30 days.</a:t>
            </a:r>
          </a:p>
        </p:txBody>
      </p:sp>
      <p:sp>
        <p:nvSpPr>
          <p:cNvPr id="31753" name="TextBox 2"/>
          <p:cNvSpPr txBox="1">
            <a:spLocks noChangeArrowheads="1"/>
          </p:cNvSpPr>
          <p:nvPr/>
        </p:nvSpPr>
        <p:spPr bwMode="auto">
          <a:xfrm>
            <a:off x="6603897" y="3598054"/>
            <a:ext cx="2540103" cy="222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050" i="0" u="sng" dirty="0">
                <a:solidFill>
                  <a:srgbClr val="FF0000"/>
                </a:solidFill>
                <a:ea typeface="ヒラギノ角ゴ Pro W3"/>
                <a:cs typeface="Arial" pitchFamily="34" charset="0"/>
              </a:rPr>
              <a:t>Note – Per the notes in the Permanent action item field, all corrective actions should involve creating or changing a document, work instruction, training record, etc. in the References section, please attach a copy of all documentation which was updated or generated; see slide 12 for guidance.</a:t>
            </a:r>
          </a:p>
          <a:p>
            <a:r>
              <a:rPr lang="en-GB" altLang="en-US" sz="1050" u="sng" dirty="0">
                <a:solidFill>
                  <a:srgbClr val="FF0000"/>
                </a:solidFill>
                <a:ea typeface="ヒラギノ角ゴ Pro W3"/>
                <a:cs typeface="Arial" pitchFamily="34" charset="0"/>
              </a:rPr>
              <a:t>Note</a:t>
            </a:r>
            <a:r>
              <a:rPr lang="en-GB" altLang="en-US" sz="1050" dirty="0">
                <a:solidFill>
                  <a:srgbClr val="FF0000"/>
                </a:solidFill>
                <a:ea typeface="ヒラギノ角ゴ Pro W3"/>
                <a:cs typeface="Arial" pitchFamily="34" charset="0"/>
              </a:rPr>
              <a:t>; often more than 1 corrective action will be required to address the different ‘5 why’ root causes.</a:t>
            </a:r>
          </a:p>
          <a:p>
            <a:pPr eaLnBrk="1" hangingPunct="1">
              <a:spcBef>
                <a:spcPct val="20000"/>
              </a:spcBef>
              <a:buSzPct val="100000"/>
            </a:pPr>
            <a:endParaRPr lang="en-GB" altLang="en-US" sz="1050" i="0" u="sng" dirty="0">
              <a:solidFill>
                <a:srgbClr val="FF0000"/>
              </a:solidFill>
              <a:ea typeface="ヒラギノ角ゴ Pro W3"/>
              <a:cs typeface="Arial" pitchFamily="34" charset="0"/>
            </a:endParaRPr>
          </a:p>
        </p:txBody>
      </p:sp>
      <p:sp>
        <p:nvSpPr>
          <p:cNvPr id="11" name="TextBox 10"/>
          <p:cNvSpPr txBox="1"/>
          <p:nvPr/>
        </p:nvSpPr>
        <p:spPr bwMode="auto">
          <a:xfrm>
            <a:off x="211584" y="3278173"/>
            <a:ext cx="7775575" cy="639763"/>
          </a:xfrm>
          <a:prstGeom prst="rect">
            <a:avLst/>
          </a:prstGeom>
          <a:noFill/>
          <a:ln>
            <a:miter lim="800000"/>
            <a:headEnd/>
            <a:tailEnd/>
          </a:ln>
        </p:spPr>
        <p:txBody>
          <a:bodyPr>
            <a:spAutoFit/>
          </a:bodyPr>
          <a:lstStyle/>
          <a:p>
            <a:pPr defTabSz="457200">
              <a:spcBef>
                <a:spcPct val="20000"/>
              </a:spcBef>
              <a:buSzPct val="100000"/>
              <a:defRPr/>
            </a:pPr>
            <a:r>
              <a:rPr lang="en-GB" sz="1400" u="sng" dirty="0">
                <a:solidFill>
                  <a:srgbClr val="FF0000"/>
                </a:solidFill>
                <a:ea typeface="PMingLiU" pitchFamily="18" charset="-120"/>
              </a:rPr>
              <a:t>Ensure that your actions cover the requirements listed in the following questions.</a:t>
            </a:r>
          </a:p>
          <a:p>
            <a:pPr marL="265113" indent="-265113" algn="r" defTabSz="457200">
              <a:spcBef>
                <a:spcPct val="20000"/>
              </a:spcBef>
              <a:buSzPct val="100000"/>
              <a:buFontTx/>
              <a:buBlip>
                <a:blip r:embed="rId4"/>
              </a:buBlip>
              <a:defRPr/>
            </a:pPr>
            <a:endParaRPr lang="en-GB" b="0" i="0" dirty="0">
              <a:latin typeface="Arial" pitchFamily="-109" charset="0"/>
              <a:ea typeface="ヒラギノ角ゴ Pro W3" pitchFamily="-109" charset="-128"/>
              <a:cs typeface="Arial"/>
            </a:endParaRPr>
          </a:p>
        </p:txBody>
      </p:sp>
      <p:sp>
        <p:nvSpPr>
          <p:cNvPr id="31792" name="Rectangle 1"/>
          <p:cNvSpPr>
            <a:spLocks noChangeArrowheads="1"/>
          </p:cNvSpPr>
          <p:nvPr/>
        </p:nvSpPr>
        <p:spPr bwMode="auto">
          <a:xfrm>
            <a:off x="4340696" y="2360612"/>
            <a:ext cx="33115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a:ea typeface="PMingLiU" pitchFamily="18" charset="-120"/>
              </a:rPr>
              <a:t>When you have finished listing all the permanent corrective actions, use your e-signature to close this stage and the report will move to stage 4.</a:t>
            </a:r>
          </a:p>
        </p:txBody>
      </p:sp>
      <p:sp>
        <p:nvSpPr>
          <p:cNvPr id="31793" name="Rectangle 1"/>
          <p:cNvSpPr>
            <a:spLocks noChangeArrowheads="1"/>
          </p:cNvSpPr>
          <p:nvPr/>
        </p:nvSpPr>
        <p:spPr bwMode="auto">
          <a:xfrm>
            <a:off x="425921" y="2355850"/>
            <a:ext cx="1322388" cy="509587"/>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31794" name="Straight Arrow Connector 4"/>
          <p:cNvCxnSpPr>
            <a:cxnSpLocks noChangeShapeType="1"/>
            <a:stCxn id="31792" idx="1"/>
            <a:endCxn id="31793" idx="3"/>
          </p:cNvCxnSpPr>
          <p:nvPr/>
        </p:nvCxnSpPr>
        <p:spPr bwMode="auto">
          <a:xfrm flipH="1" flipV="1">
            <a:off x="1748309" y="2611437"/>
            <a:ext cx="2592387" cy="2540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 name="Object 1"/>
          <p:cNvGraphicFramePr>
            <a:graphicFrameLocks noChangeAspect="1"/>
          </p:cNvGraphicFramePr>
          <p:nvPr>
            <p:extLst>
              <p:ext uri="{D42A27DB-BD31-4B8C-83A1-F6EECF244321}">
                <p14:modId xmlns:p14="http://schemas.microsoft.com/office/powerpoint/2010/main" val="2725464070"/>
              </p:ext>
            </p:extLst>
          </p:nvPr>
        </p:nvGraphicFramePr>
        <p:xfrm>
          <a:off x="211584" y="3598054"/>
          <a:ext cx="6467658" cy="2711266"/>
        </p:xfrm>
        <a:graphic>
          <a:graphicData uri="http://schemas.openxmlformats.org/presentationml/2006/ole">
            <mc:AlternateContent xmlns:mc="http://schemas.openxmlformats.org/markup-compatibility/2006">
              <mc:Choice xmlns:v="urn:schemas-microsoft-com:vml" Requires="v">
                <p:oleObj spid="_x0000_s3079" name="Worksheet" r:id="rId5" imgW="8134474" imgH="3409807" progId="Excel.Sheet.12">
                  <p:embed/>
                </p:oleObj>
              </mc:Choice>
              <mc:Fallback>
                <p:oleObj name="Worksheet" r:id="rId5" imgW="8134474" imgH="3409807" progId="Excel.Sheet.12">
                  <p:embed/>
                  <p:pic>
                    <p:nvPicPr>
                      <p:cNvPr id="0" name=""/>
                      <p:cNvPicPr/>
                      <p:nvPr/>
                    </p:nvPicPr>
                    <p:blipFill>
                      <a:blip r:embed="rId6"/>
                      <a:stretch>
                        <a:fillRect/>
                      </a:stretch>
                    </p:blipFill>
                    <p:spPr>
                      <a:xfrm>
                        <a:off x="211584" y="3598054"/>
                        <a:ext cx="6467658" cy="2711266"/>
                      </a:xfrm>
                      <a:prstGeom prst="rect">
                        <a:avLst/>
                      </a:prstGeom>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763713" y="1114425"/>
            <a:ext cx="5616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solidFill>
                  <a:srgbClr val="FF0000"/>
                </a:solidFill>
                <a:ea typeface="PMingLiU" pitchFamily="18" charset="-120"/>
              </a:rPr>
              <a:t>Examples of Acceptable actions and Unacceptable actions</a:t>
            </a:r>
          </a:p>
        </p:txBody>
      </p:sp>
      <p:sp>
        <p:nvSpPr>
          <p:cNvPr id="6" name="Title 1"/>
          <p:cNvSpPr>
            <a:spLocks noGrp="1"/>
          </p:cNvSpPr>
          <p:nvPr>
            <p:ph type="title"/>
          </p:nvPr>
        </p:nvSpPr>
        <p:spPr/>
        <p:txBody>
          <a:bodyPr/>
          <a:lstStyle/>
          <a:p>
            <a:pPr eaLnBrk="1" hangingPunct="1">
              <a:defRPr/>
            </a:pPr>
            <a:r>
              <a:rPr lang="en-US" altLang="en-US" dirty="0"/>
              <a:t>CA Status 3 – Permanent Corrective Actions</a:t>
            </a:r>
          </a:p>
        </p:txBody>
      </p:sp>
      <p:sp>
        <p:nvSpPr>
          <p:cNvPr id="32772" name="TextBox 5"/>
          <p:cNvSpPr txBox="1">
            <a:spLocks noChangeArrowheads="1"/>
          </p:cNvSpPr>
          <p:nvPr/>
        </p:nvSpPr>
        <p:spPr bwMode="auto">
          <a:xfrm>
            <a:off x="2124075" y="5603875"/>
            <a:ext cx="4711700" cy="7381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400" b="0" i="0">
                <a:solidFill>
                  <a:srgbClr val="FF0000"/>
                </a:solidFill>
                <a:ea typeface="ヒラギノ角ゴ Pro W3"/>
                <a:cs typeface="Arial" pitchFamily="34" charset="0"/>
              </a:rPr>
              <a:t>Unacceptable, because there is no change to the process to remove the risk of this happening again. In addition, “Why Shipped” has not  been addressed. </a:t>
            </a:r>
          </a:p>
        </p:txBody>
      </p:sp>
      <p:pic>
        <p:nvPicPr>
          <p:cNvPr id="3277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433513"/>
            <a:ext cx="5905500"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774" name="Straight Arrow Connector 4"/>
          <p:cNvCxnSpPr>
            <a:cxnSpLocks noChangeShapeType="1"/>
            <a:stCxn id="32772" idx="0"/>
          </p:cNvCxnSpPr>
          <p:nvPr/>
        </p:nvCxnSpPr>
        <p:spPr bwMode="auto">
          <a:xfrm flipH="1" flipV="1">
            <a:off x="2660650" y="4797425"/>
            <a:ext cx="1819275" cy="80645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0" descr="C:\Users\eckfirth\Desktop\CA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28775"/>
            <a:ext cx="36195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p:txBody>
          <a:bodyPr/>
          <a:lstStyle/>
          <a:p>
            <a:pPr eaLnBrk="1" hangingPunct="1">
              <a:defRPr/>
            </a:pPr>
            <a:r>
              <a:rPr lang="en-US" altLang="en-US" dirty="0"/>
              <a:t>CA Status 4 – Supplier Verification</a:t>
            </a:r>
          </a:p>
        </p:txBody>
      </p:sp>
      <p:sp>
        <p:nvSpPr>
          <p:cNvPr id="33796" name="Rectangle 1"/>
          <p:cNvSpPr>
            <a:spLocks noChangeArrowheads="1"/>
          </p:cNvSpPr>
          <p:nvPr/>
        </p:nvSpPr>
        <p:spPr bwMode="auto">
          <a:xfrm>
            <a:off x="539750" y="1622425"/>
            <a:ext cx="3359150" cy="12954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sp>
        <p:nvSpPr>
          <p:cNvPr id="33797" name="Rectangle 6"/>
          <p:cNvSpPr>
            <a:spLocks noChangeArrowheads="1"/>
          </p:cNvSpPr>
          <p:nvPr/>
        </p:nvSpPr>
        <p:spPr bwMode="auto">
          <a:xfrm>
            <a:off x="4525963" y="1628775"/>
            <a:ext cx="3600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GB" altLang="zh-TW" sz="900" u="sng">
                <a:ea typeface="PMingLiU" pitchFamily="18" charset="-120"/>
              </a:rPr>
              <a:t>Tools to be considered:</a:t>
            </a:r>
          </a:p>
          <a:p>
            <a:pPr eaLnBrk="1" hangingPunct="1"/>
            <a:r>
              <a:rPr lang="en-GB" altLang="zh-TW" sz="900">
                <a:ea typeface="PMingLiU" pitchFamily="18" charset="-120"/>
              </a:rPr>
              <a:t>Control charts 		Control plans	Histogram 	</a:t>
            </a:r>
          </a:p>
          <a:p>
            <a:pPr eaLnBrk="1" hangingPunct="1"/>
            <a:r>
              <a:rPr lang="en-GB" altLang="zh-TW" sz="900">
                <a:ea typeface="PMingLiU" pitchFamily="18" charset="-120"/>
              </a:rPr>
              <a:t>Capability Analysis 	FMEA	GR&amp;R</a:t>
            </a:r>
          </a:p>
        </p:txBody>
      </p:sp>
      <p:cxnSp>
        <p:nvCxnSpPr>
          <p:cNvPr id="33798" name="Straight Arrow Connector 4"/>
          <p:cNvCxnSpPr>
            <a:cxnSpLocks noChangeShapeType="1"/>
            <a:stCxn id="33797" idx="1"/>
            <a:endCxn id="33796" idx="3"/>
          </p:cNvCxnSpPr>
          <p:nvPr/>
        </p:nvCxnSpPr>
        <p:spPr bwMode="auto">
          <a:xfrm flipH="1">
            <a:off x="3898900" y="1952625"/>
            <a:ext cx="627063" cy="31750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799" name="Rectangle 1"/>
          <p:cNvSpPr>
            <a:spLocks noChangeArrowheads="1"/>
          </p:cNvSpPr>
          <p:nvPr/>
        </p:nvSpPr>
        <p:spPr bwMode="auto">
          <a:xfrm>
            <a:off x="2332038" y="968375"/>
            <a:ext cx="4392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algn="ctr" eaLnBrk="1" hangingPunct="1"/>
            <a:r>
              <a:rPr lang="en-US" altLang="zh-TW" sz="1400" u="sng">
                <a:solidFill>
                  <a:srgbClr val="FF0000"/>
                </a:solidFill>
                <a:ea typeface="PMingLiU" pitchFamily="18" charset="-120"/>
              </a:rPr>
              <a:t>Verification should be complete within 40 days.</a:t>
            </a:r>
          </a:p>
        </p:txBody>
      </p:sp>
      <p:graphicFrame>
        <p:nvGraphicFramePr>
          <p:cNvPr id="2" name="Table 1"/>
          <p:cNvGraphicFramePr>
            <a:graphicFrameLocks noGrp="1"/>
          </p:cNvGraphicFramePr>
          <p:nvPr/>
        </p:nvGraphicFramePr>
        <p:xfrm>
          <a:off x="227013" y="4149725"/>
          <a:ext cx="8651875" cy="1409700"/>
        </p:xfrm>
        <a:graphic>
          <a:graphicData uri="http://schemas.openxmlformats.org/drawingml/2006/table">
            <a:tbl>
              <a:tblPr/>
              <a:tblGrid>
                <a:gridCol w="270254">
                  <a:extLst>
                    <a:ext uri="{9D8B030D-6E8A-4147-A177-3AD203B41FA5}">
                      <a16:colId xmlns:a16="http://schemas.microsoft.com/office/drawing/2014/main" val="20000"/>
                    </a:ext>
                  </a:extLst>
                </a:gridCol>
                <a:gridCol w="7465762">
                  <a:extLst>
                    <a:ext uri="{9D8B030D-6E8A-4147-A177-3AD203B41FA5}">
                      <a16:colId xmlns:a16="http://schemas.microsoft.com/office/drawing/2014/main" val="20001"/>
                    </a:ext>
                  </a:extLst>
                </a:gridCol>
                <a:gridCol w="465436">
                  <a:extLst>
                    <a:ext uri="{9D8B030D-6E8A-4147-A177-3AD203B41FA5}">
                      <a16:colId xmlns:a16="http://schemas.microsoft.com/office/drawing/2014/main" val="20002"/>
                    </a:ext>
                  </a:extLst>
                </a:gridCol>
                <a:gridCol w="450423">
                  <a:extLst>
                    <a:ext uri="{9D8B030D-6E8A-4147-A177-3AD203B41FA5}">
                      <a16:colId xmlns:a16="http://schemas.microsoft.com/office/drawing/2014/main" val="20003"/>
                    </a:ext>
                  </a:extLst>
                </a:gridCol>
              </a:tblGrid>
              <a:tr h="200025">
                <a:tc>
                  <a:txBody>
                    <a:bodyPr/>
                    <a:lstStyle/>
                    <a:p>
                      <a:pPr algn="ctr" fontAlgn="ctr"/>
                      <a:r>
                        <a:rPr lang="en-GB" sz="1050" b="1" i="0" u="none" strike="noStrike" dirty="0">
                          <a:solidFill>
                            <a:srgbClr val="000000"/>
                          </a:solidFill>
                          <a:effectLst/>
                          <a:latin typeface="Arial"/>
                        </a:rPr>
                        <a:t> </a:t>
                      </a:r>
                    </a:p>
                  </a:txBody>
                  <a:tcPr marL="9526" marR="9526"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GB" sz="1050" b="1" i="0" u="none" strike="noStrike">
                          <a:solidFill>
                            <a:srgbClr val="000000"/>
                          </a:solidFill>
                          <a:effectLst/>
                          <a:latin typeface="Arial"/>
                        </a:rPr>
                        <a:t>Verification Checkist Questions</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050" b="1" i="0" u="none" strike="noStrike">
                          <a:solidFill>
                            <a:srgbClr val="000000"/>
                          </a:solidFill>
                          <a:effectLst/>
                          <a:latin typeface="Arial"/>
                        </a:rPr>
                        <a:t>Yes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050" b="1" i="0" u="none" strike="noStrike">
                          <a:solidFill>
                            <a:srgbClr val="000000"/>
                          </a:solidFill>
                          <a:effectLst/>
                          <a:latin typeface="Arial"/>
                        </a:rPr>
                        <a:t>No</a:t>
                      </a:r>
                    </a:p>
                  </a:txBody>
                  <a:tcPr marL="9526" marR="9526"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00025">
                <a:tc>
                  <a:txBody>
                    <a:bodyPr/>
                    <a:lstStyle/>
                    <a:p>
                      <a:pPr algn="r" fontAlgn="ctr"/>
                      <a:r>
                        <a:rPr lang="en-GB" sz="800" b="0" i="0" u="none" strike="noStrike">
                          <a:solidFill>
                            <a:srgbClr val="000000"/>
                          </a:solidFill>
                          <a:effectLst/>
                          <a:latin typeface="Arial"/>
                        </a:rPr>
                        <a:t>15</a:t>
                      </a:r>
                    </a:p>
                  </a:txBody>
                  <a:tcPr marL="9526" marR="9526"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50" b="1" i="0" u="none" strike="noStrike">
                          <a:solidFill>
                            <a:srgbClr val="000000"/>
                          </a:solidFill>
                          <a:effectLst/>
                          <a:latin typeface="Arial"/>
                        </a:rPr>
                        <a:t>Has new stock been received without issues?</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800" b="0" i="0" u="none" strike="noStrike">
                          <a:solidFill>
                            <a:srgbClr val="000000"/>
                          </a:solidFill>
                          <a:effectLst/>
                          <a:latin typeface="Arial"/>
                        </a:rPr>
                        <a:t>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800" b="0" i="0" u="none" strike="noStrike">
                          <a:solidFill>
                            <a:srgbClr val="000000"/>
                          </a:solidFill>
                          <a:effectLst/>
                          <a:latin typeface="Arial"/>
                        </a:rPr>
                        <a:t> </a:t>
                      </a:r>
                    </a:p>
                  </a:txBody>
                  <a:tcPr marL="9526" marR="9526"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0050">
                <a:tc>
                  <a:txBody>
                    <a:bodyPr/>
                    <a:lstStyle/>
                    <a:p>
                      <a:pPr algn="r" fontAlgn="ctr"/>
                      <a:r>
                        <a:rPr lang="en-GB" sz="800" b="0" i="0" u="none" strike="noStrike">
                          <a:solidFill>
                            <a:srgbClr val="000000"/>
                          </a:solidFill>
                          <a:effectLst/>
                          <a:latin typeface="Arial"/>
                        </a:rPr>
                        <a:t>16</a:t>
                      </a:r>
                    </a:p>
                  </a:txBody>
                  <a:tcPr marL="9526" marR="9526"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50" b="1" i="0" u="none" strike="noStrike" dirty="0">
                          <a:solidFill>
                            <a:srgbClr val="000000"/>
                          </a:solidFill>
                          <a:effectLst/>
                          <a:latin typeface="Arial"/>
                        </a:rPr>
                        <a:t>Have audits established the effectiveness of the solution and confirmed that the problem has been solved?</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800" b="0" i="0" u="none" strike="noStrike">
                          <a:solidFill>
                            <a:srgbClr val="000000"/>
                          </a:solidFill>
                          <a:effectLst/>
                          <a:latin typeface="Arial"/>
                        </a:rPr>
                        <a:t> </a:t>
                      </a: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800" b="0" i="0" u="none" strike="noStrike">
                          <a:solidFill>
                            <a:srgbClr val="000000"/>
                          </a:solidFill>
                          <a:effectLst/>
                          <a:latin typeface="Arial"/>
                        </a:rPr>
                        <a:t> </a:t>
                      </a:r>
                    </a:p>
                  </a:txBody>
                  <a:tcPr marL="9526" marR="9526"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0050">
                <a:tc>
                  <a:txBody>
                    <a:bodyPr/>
                    <a:lstStyle/>
                    <a:p>
                      <a:pPr algn="r" fontAlgn="ctr"/>
                      <a:r>
                        <a:rPr lang="en-GB" sz="800" b="0" i="0" u="none" strike="noStrike">
                          <a:solidFill>
                            <a:srgbClr val="000000"/>
                          </a:solidFill>
                          <a:effectLst/>
                          <a:latin typeface="Arial"/>
                        </a:rPr>
                        <a:t>17</a:t>
                      </a:r>
                    </a:p>
                  </a:txBody>
                  <a:tcPr marL="9526" marR="9526"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50" b="1" i="0" u="none" strike="noStrike" dirty="0">
                          <a:solidFill>
                            <a:srgbClr val="000000"/>
                          </a:solidFill>
                          <a:effectLst/>
                          <a:latin typeface="Arial"/>
                        </a:rPr>
                        <a:t>Have the changes been applied across similar operations to prevent occurrences?</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800" b="0" i="0" u="none" strike="noStrike">
                          <a:solidFill>
                            <a:srgbClr val="000000"/>
                          </a:solidFill>
                          <a:effectLst/>
                          <a:latin typeface="Arial"/>
                        </a:rPr>
                        <a:t> </a:t>
                      </a:r>
                    </a:p>
                  </a:txBody>
                  <a:tcPr marL="9526" marR="9526"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800" b="0" i="0" u="none" strike="noStrike">
                          <a:solidFill>
                            <a:srgbClr val="000000"/>
                          </a:solidFill>
                          <a:effectLst/>
                          <a:latin typeface="Arial"/>
                        </a:rPr>
                        <a:t> </a:t>
                      </a:r>
                    </a:p>
                  </a:txBody>
                  <a:tcPr marL="9526" marR="9526"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9550">
                <a:tc>
                  <a:txBody>
                    <a:bodyPr/>
                    <a:lstStyle/>
                    <a:p>
                      <a:pPr algn="r" fontAlgn="ctr"/>
                      <a:r>
                        <a:rPr lang="en-GB" sz="800" b="0" i="0" u="none" strike="noStrike">
                          <a:solidFill>
                            <a:srgbClr val="000000"/>
                          </a:solidFill>
                          <a:effectLst/>
                          <a:latin typeface="Arial"/>
                        </a:rPr>
                        <a:t>18</a:t>
                      </a:r>
                    </a:p>
                  </a:txBody>
                  <a:tcPr marL="9526" marR="9526"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050" b="1" i="0" u="none" strike="noStrike" dirty="0">
                          <a:solidFill>
                            <a:srgbClr val="000000"/>
                          </a:solidFill>
                          <a:effectLst/>
                          <a:latin typeface="Arial"/>
                        </a:rPr>
                        <a:t>Are all necessary controls for the solution in place?</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800" b="0" i="0" u="none" strike="noStrike">
                          <a:solidFill>
                            <a:srgbClr val="000000"/>
                          </a:solidFill>
                          <a:effectLst/>
                          <a:latin typeface="Arial"/>
                        </a:rPr>
                        <a:t> </a:t>
                      </a:r>
                    </a:p>
                  </a:txBody>
                  <a:tcPr marL="9526" marR="9526"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800" b="0" i="0" u="none" strike="noStrike" dirty="0">
                          <a:solidFill>
                            <a:srgbClr val="000000"/>
                          </a:solidFill>
                          <a:effectLst/>
                          <a:latin typeface="Arial"/>
                        </a:rPr>
                        <a:t> </a:t>
                      </a:r>
                    </a:p>
                  </a:txBody>
                  <a:tcPr marL="9526" marR="9526"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3832" name="Rectangle 1"/>
          <p:cNvSpPr>
            <a:spLocks noChangeArrowheads="1"/>
          </p:cNvSpPr>
          <p:nvPr/>
        </p:nvSpPr>
        <p:spPr bwMode="auto">
          <a:xfrm>
            <a:off x="249238" y="1216025"/>
            <a:ext cx="869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400" u="sng" dirty="0">
                <a:solidFill>
                  <a:srgbClr val="FF0000"/>
                </a:solidFill>
                <a:ea typeface="PMingLiU" pitchFamily="18" charset="-120"/>
              </a:rPr>
              <a:t>Note: To add text into the Supplier Verification fields, follow the edit instructions on slide 14.</a:t>
            </a:r>
          </a:p>
        </p:txBody>
      </p:sp>
      <p:sp>
        <p:nvSpPr>
          <p:cNvPr id="10" name="TextBox 9"/>
          <p:cNvSpPr txBox="1"/>
          <p:nvPr/>
        </p:nvSpPr>
        <p:spPr bwMode="auto">
          <a:xfrm>
            <a:off x="179388" y="3860800"/>
            <a:ext cx="7775575" cy="639763"/>
          </a:xfrm>
          <a:prstGeom prst="rect">
            <a:avLst/>
          </a:prstGeom>
          <a:noFill/>
          <a:ln>
            <a:miter lim="800000"/>
            <a:headEnd/>
            <a:tailEnd/>
          </a:ln>
        </p:spPr>
        <p:txBody>
          <a:bodyPr>
            <a:spAutoFit/>
          </a:bodyPr>
          <a:lstStyle/>
          <a:p>
            <a:pPr defTabSz="457200">
              <a:spcBef>
                <a:spcPct val="20000"/>
              </a:spcBef>
              <a:buSzPct val="100000"/>
              <a:defRPr/>
            </a:pPr>
            <a:r>
              <a:rPr lang="en-GB" sz="1400" u="sng" dirty="0">
                <a:solidFill>
                  <a:srgbClr val="FF0000"/>
                </a:solidFill>
                <a:ea typeface="PMingLiU" pitchFamily="18" charset="-120"/>
              </a:rPr>
              <a:t>Ensure that your verification covers the requirements listed in the following questions.</a:t>
            </a:r>
          </a:p>
          <a:p>
            <a:pPr marL="265113" indent="-265113" algn="r" defTabSz="457200">
              <a:spcBef>
                <a:spcPct val="20000"/>
              </a:spcBef>
              <a:buSzPct val="100000"/>
              <a:buFontTx/>
              <a:buBlip>
                <a:blip r:embed="rId3"/>
              </a:buBlip>
              <a:defRPr/>
            </a:pPr>
            <a:endParaRPr lang="en-GB" b="0" i="0" dirty="0">
              <a:latin typeface="Arial" pitchFamily="-109" charset="0"/>
              <a:ea typeface="ヒラギノ角ゴ Pro W3" pitchFamily="-109" charset="-128"/>
              <a:cs typeface="Arial"/>
            </a:endParaRPr>
          </a:p>
        </p:txBody>
      </p:sp>
      <p:sp>
        <p:nvSpPr>
          <p:cNvPr id="11" name="TextBox 10"/>
          <p:cNvSpPr txBox="1"/>
          <p:nvPr/>
        </p:nvSpPr>
        <p:spPr bwMode="auto">
          <a:xfrm>
            <a:off x="4340225" y="2282825"/>
            <a:ext cx="3816350" cy="1071563"/>
          </a:xfrm>
          <a:prstGeom prst="rect">
            <a:avLst/>
          </a:prstGeom>
          <a:noFill/>
          <a:ln>
            <a:miter lim="800000"/>
            <a:headEnd/>
            <a:tailEnd/>
          </a:ln>
        </p:spPr>
        <p:txBody>
          <a:bodyPr>
            <a:spAutoFit/>
          </a:bodyPr>
          <a:lstStyle/>
          <a:p>
            <a:pPr defTabSz="457200">
              <a:spcBef>
                <a:spcPct val="20000"/>
              </a:spcBef>
              <a:buSzPct val="100000"/>
              <a:defRPr/>
            </a:pPr>
            <a:r>
              <a:rPr lang="en-GB" sz="1400" u="sng" dirty="0">
                <a:solidFill>
                  <a:srgbClr val="FF0000"/>
                </a:solidFill>
                <a:ea typeface="PMingLiU" pitchFamily="18" charset="-120"/>
              </a:rPr>
              <a:t>*Note: Include a serial break or a date code reference from when the permanent corrective action was implemented.</a:t>
            </a:r>
          </a:p>
          <a:p>
            <a:pPr marL="265113" indent="-265113" algn="r" defTabSz="457200">
              <a:spcBef>
                <a:spcPct val="20000"/>
              </a:spcBef>
              <a:buSzPct val="100000"/>
              <a:buFontTx/>
              <a:buBlip>
                <a:blip r:embed="rId3"/>
              </a:buBlip>
              <a:defRPr/>
            </a:pPr>
            <a:endParaRPr lang="en-GB" b="0" i="0" dirty="0">
              <a:latin typeface="Arial" pitchFamily="-109" charset="0"/>
              <a:ea typeface="ヒラギノ角ゴ Pro W3" pitchFamily="-109" charset="-128"/>
              <a:cs typeface="Arial"/>
            </a:endParaRPr>
          </a:p>
        </p:txBody>
      </p:sp>
      <p:sp>
        <p:nvSpPr>
          <p:cNvPr id="33835" name="Rectangle 1"/>
          <p:cNvSpPr>
            <a:spLocks noChangeArrowheads="1"/>
          </p:cNvSpPr>
          <p:nvPr/>
        </p:nvSpPr>
        <p:spPr bwMode="auto">
          <a:xfrm>
            <a:off x="4525963" y="3087688"/>
            <a:ext cx="2613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r>
              <a:rPr lang="en-US" altLang="zh-TW" sz="1000">
                <a:ea typeface="PMingLiU" pitchFamily="18" charset="-120"/>
              </a:rPr>
              <a:t>When you have finished listing your verification details, use your e-signature to close this stage and it will be sent to HYG for a closure request.</a:t>
            </a:r>
          </a:p>
        </p:txBody>
      </p:sp>
      <p:sp>
        <p:nvSpPr>
          <p:cNvPr id="33836" name="Rectangle 1"/>
          <p:cNvSpPr>
            <a:spLocks noChangeArrowheads="1"/>
          </p:cNvSpPr>
          <p:nvPr/>
        </p:nvSpPr>
        <p:spPr bwMode="auto">
          <a:xfrm>
            <a:off x="684213" y="2860675"/>
            <a:ext cx="1535112" cy="352425"/>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i="1">
                <a:solidFill>
                  <a:schemeClr val="tx1"/>
                </a:solidFill>
                <a:latin typeface="Arial" pitchFamily="34" charset="0"/>
              </a:defRPr>
            </a:lvl1pPr>
            <a:lvl2pPr marL="742950" indent="-285750" eaLnBrk="0" hangingPunct="0">
              <a:defRPr b="1" i="1">
                <a:solidFill>
                  <a:schemeClr val="tx1"/>
                </a:solidFill>
                <a:latin typeface="Arial" pitchFamily="34" charset="0"/>
              </a:defRPr>
            </a:lvl2pPr>
            <a:lvl3pPr marL="1143000" indent="-228600" eaLnBrk="0" hangingPunct="0">
              <a:defRPr b="1" i="1">
                <a:solidFill>
                  <a:schemeClr val="tx1"/>
                </a:solidFill>
                <a:latin typeface="Arial" pitchFamily="34" charset="0"/>
              </a:defRPr>
            </a:lvl3pPr>
            <a:lvl4pPr marL="1600200" indent="-228600" eaLnBrk="0" hangingPunct="0">
              <a:defRPr b="1" i="1">
                <a:solidFill>
                  <a:schemeClr val="tx1"/>
                </a:solidFill>
                <a:latin typeface="Arial" pitchFamily="34" charset="0"/>
              </a:defRPr>
            </a:lvl4pPr>
            <a:lvl5pPr marL="2057400" indent="-228600" eaLnBrk="0" hangingPunct="0">
              <a:defRPr b="1" i="1">
                <a:solidFill>
                  <a:schemeClr val="tx1"/>
                </a:solidFill>
                <a:latin typeface="Arial" pitchFamily="34" charset="0"/>
              </a:defRPr>
            </a:lvl5pPr>
            <a:lvl6pPr marL="2514600" indent="-228600" eaLnBrk="0" fontAlgn="base" hangingPunct="0">
              <a:spcBef>
                <a:spcPct val="0"/>
              </a:spcBef>
              <a:spcAft>
                <a:spcPct val="0"/>
              </a:spcAft>
              <a:defRPr b="1" i="1">
                <a:solidFill>
                  <a:schemeClr val="tx1"/>
                </a:solidFill>
                <a:latin typeface="Arial" pitchFamily="34" charset="0"/>
              </a:defRPr>
            </a:lvl6pPr>
            <a:lvl7pPr marL="2971800" indent="-228600" eaLnBrk="0" fontAlgn="base" hangingPunct="0">
              <a:spcBef>
                <a:spcPct val="0"/>
              </a:spcBef>
              <a:spcAft>
                <a:spcPct val="0"/>
              </a:spcAft>
              <a:defRPr b="1" i="1">
                <a:solidFill>
                  <a:schemeClr val="tx1"/>
                </a:solidFill>
                <a:latin typeface="Arial" pitchFamily="34" charset="0"/>
              </a:defRPr>
            </a:lvl7pPr>
            <a:lvl8pPr marL="3429000" indent="-228600" eaLnBrk="0" fontAlgn="base" hangingPunct="0">
              <a:spcBef>
                <a:spcPct val="0"/>
              </a:spcBef>
              <a:spcAft>
                <a:spcPct val="0"/>
              </a:spcAft>
              <a:defRPr b="1" i="1">
                <a:solidFill>
                  <a:schemeClr val="tx1"/>
                </a:solidFill>
                <a:latin typeface="Arial" pitchFamily="34" charset="0"/>
              </a:defRPr>
            </a:lvl8pPr>
            <a:lvl9pPr marL="3886200" indent="-228600" eaLnBrk="0" fontAlgn="base" hangingPunct="0">
              <a:spcBef>
                <a:spcPct val="0"/>
              </a:spcBef>
              <a:spcAft>
                <a:spcPct val="0"/>
              </a:spcAft>
              <a:defRPr b="1" i="1">
                <a:solidFill>
                  <a:schemeClr val="tx1"/>
                </a:solidFill>
                <a:latin typeface="Arial" pitchFamily="34" charset="0"/>
              </a:defRPr>
            </a:lvl9pPr>
          </a:lstStyle>
          <a:p>
            <a:pPr eaLnBrk="1" hangingPunct="1"/>
            <a:endParaRPr lang="en-US" altLang="en-US"/>
          </a:p>
        </p:txBody>
      </p:sp>
      <p:cxnSp>
        <p:nvCxnSpPr>
          <p:cNvPr id="33837" name="Straight Arrow Connector 4"/>
          <p:cNvCxnSpPr>
            <a:cxnSpLocks noChangeShapeType="1"/>
            <a:stCxn id="33835" idx="1"/>
            <a:endCxn id="33836" idx="3"/>
          </p:cNvCxnSpPr>
          <p:nvPr/>
        </p:nvCxnSpPr>
        <p:spPr bwMode="auto">
          <a:xfrm flipH="1" flipV="1">
            <a:off x="2219325" y="3036888"/>
            <a:ext cx="2306638" cy="40481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Logging out Safely</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8134350" cy="342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0" name="TextBox 3"/>
          <p:cNvSpPr txBox="1">
            <a:spLocks noChangeArrowheads="1"/>
          </p:cNvSpPr>
          <p:nvPr/>
        </p:nvSpPr>
        <p:spPr bwMode="auto">
          <a:xfrm>
            <a:off x="250825" y="1268413"/>
            <a:ext cx="8642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When you have finished your updates, click on “Save” and then “Logout”</a:t>
            </a:r>
          </a:p>
        </p:txBody>
      </p:sp>
      <p:sp>
        <p:nvSpPr>
          <p:cNvPr id="5" name="Rectangle 4"/>
          <p:cNvSpPr/>
          <p:nvPr/>
        </p:nvSpPr>
        <p:spPr>
          <a:xfrm>
            <a:off x="2987675" y="2276475"/>
            <a:ext cx="360363" cy="2159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4822" name="TextBox 5"/>
          <p:cNvSpPr txBox="1">
            <a:spLocks noChangeArrowheads="1"/>
          </p:cNvSpPr>
          <p:nvPr/>
        </p:nvSpPr>
        <p:spPr bwMode="auto">
          <a:xfrm>
            <a:off x="250825" y="5445125"/>
            <a:ext cx="864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i="0" u="sng">
                <a:solidFill>
                  <a:srgbClr val="FF0000"/>
                </a:solidFill>
                <a:ea typeface="ヒラギノ角ゴ Pro W3"/>
                <a:cs typeface="Arial" pitchFamily="34" charset="0"/>
              </a:rPr>
              <a:t>NOTE: NEVER exit the ICAM by closing the tab or the program. If you do, it will keep you logged into the ICAM and no-one else will be able to make any updates.</a:t>
            </a:r>
          </a:p>
        </p:txBody>
      </p:sp>
      <p:cxnSp>
        <p:nvCxnSpPr>
          <p:cNvPr id="34823" name="Straight Arrow Connector 4"/>
          <p:cNvCxnSpPr>
            <a:cxnSpLocks noChangeShapeType="1"/>
          </p:cNvCxnSpPr>
          <p:nvPr/>
        </p:nvCxnSpPr>
        <p:spPr bwMode="auto">
          <a:xfrm flipV="1">
            <a:off x="3492500" y="1916113"/>
            <a:ext cx="1871663" cy="360045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4" name="Straight Arrow Connector 4"/>
          <p:cNvCxnSpPr>
            <a:cxnSpLocks noChangeShapeType="1"/>
          </p:cNvCxnSpPr>
          <p:nvPr/>
        </p:nvCxnSpPr>
        <p:spPr bwMode="auto">
          <a:xfrm flipV="1">
            <a:off x="4427538" y="1773238"/>
            <a:ext cx="3889375" cy="3743325"/>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8525" y="1638300"/>
            <a:ext cx="29146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638300"/>
            <a:ext cx="286702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63" y="1628775"/>
            <a:ext cx="16192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lang="en-GB" dirty="0"/>
              <a:t>Removing Notifications.</a:t>
            </a:r>
          </a:p>
        </p:txBody>
      </p:sp>
      <p:sp>
        <p:nvSpPr>
          <p:cNvPr id="35846" name="TextBox 3"/>
          <p:cNvSpPr txBox="1">
            <a:spLocks noChangeArrowheads="1"/>
          </p:cNvSpPr>
          <p:nvPr/>
        </p:nvSpPr>
        <p:spPr bwMode="auto">
          <a:xfrm>
            <a:off x="250825" y="982663"/>
            <a:ext cx="8642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You will receive a daily e-mail from the system to advise you of all the ICAMs and actions that are assigned to you. After the ICAM has been closed/cancelled at Stage 5, remove it from your notifications list. If you clear them all you will not receive any further notification emails.</a:t>
            </a:r>
          </a:p>
        </p:txBody>
      </p:sp>
      <p:cxnSp>
        <p:nvCxnSpPr>
          <p:cNvPr id="35847" name="Straight Arrow Connector 4"/>
          <p:cNvCxnSpPr>
            <a:cxnSpLocks noChangeShapeType="1"/>
            <a:stCxn id="35849" idx="0"/>
          </p:cNvCxnSpPr>
          <p:nvPr/>
        </p:nvCxnSpPr>
        <p:spPr bwMode="auto">
          <a:xfrm flipV="1">
            <a:off x="1411288" y="3500438"/>
            <a:ext cx="65087" cy="1409700"/>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48" name="Straight Arrow Connector 4"/>
          <p:cNvCxnSpPr>
            <a:cxnSpLocks noChangeShapeType="1"/>
            <a:stCxn id="35850" idx="0"/>
          </p:cNvCxnSpPr>
          <p:nvPr/>
        </p:nvCxnSpPr>
        <p:spPr bwMode="auto">
          <a:xfrm flipH="1" flipV="1">
            <a:off x="3348038" y="3500438"/>
            <a:ext cx="928687" cy="147161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849" name="TextBox 13"/>
          <p:cNvSpPr txBox="1">
            <a:spLocks noChangeArrowheads="1"/>
          </p:cNvSpPr>
          <p:nvPr/>
        </p:nvSpPr>
        <p:spPr bwMode="auto">
          <a:xfrm>
            <a:off x="474663" y="4910138"/>
            <a:ext cx="1871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This ICAM is shown at Stage 5.</a:t>
            </a:r>
          </a:p>
        </p:txBody>
      </p:sp>
      <p:sp>
        <p:nvSpPr>
          <p:cNvPr id="35850" name="TextBox 14"/>
          <p:cNvSpPr txBox="1">
            <a:spLocks noChangeArrowheads="1"/>
          </p:cNvSpPr>
          <p:nvPr/>
        </p:nvSpPr>
        <p:spPr bwMode="auto">
          <a:xfrm>
            <a:off x="2843213" y="4972050"/>
            <a:ext cx="2867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Click on the ICON beside the ICAM.</a:t>
            </a:r>
          </a:p>
        </p:txBody>
      </p:sp>
      <p:sp>
        <p:nvSpPr>
          <p:cNvPr id="35851" name="TextBox 19"/>
          <p:cNvSpPr txBox="1">
            <a:spLocks noChangeArrowheads="1"/>
          </p:cNvSpPr>
          <p:nvPr/>
        </p:nvSpPr>
        <p:spPr bwMode="auto">
          <a:xfrm>
            <a:off x="5978525" y="5003800"/>
            <a:ext cx="2867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The ICON will change to red; click on “Close Notices” at the top and the notification will be removed.</a:t>
            </a:r>
          </a:p>
        </p:txBody>
      </p:sp>
      <p:cxnSp>
        <p:nvCxnSpPr>
          <p:cNvPr id="35852" name="Straight Arrow Connector 4"/>
          <p:cNvCxnSpPr>
            <a:cxnSpLocks noChangeShapeType="1"/>
            <a:stCxn id="35851" idx="0"/>
          </p:cNvCxnSpPr>
          <p:nvPr/>
        </p:nvCxnSpPr>
        <p:spPr bwMode="auto">
          <a:xfrm flipH="1" flipV="1">
            <a:off x="7308850" y="2276475"/>
            <a:ext cx="103188" cy="2727325"/>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Additional Help</a:t>
            </a:r>
          </a:p>
        </p:txBody>
      </p:sp>
      <p:sp>
        <p:nvSpPr>
          <p:cNvPr id="36867" name="TextBox 2"/>
          <p:cNvSpPr txBox="1">
            <a:spLocks noChangeArrowheads="1"/>
          </p:cNvSpPr>
          <p:nvPr/>
        </p:nvSpPr>
        <p:spPr bwMode="auto">
          <a:xfrm>
            <a:off x="250825" y="1268413"/>
            <a:ext cx="864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dirty="0">
                <a:ea typeface="ヒラギノ角ゴ Pro W3"/>
                <a:cs typeface="Arial" pitchFamily="34" charset="0"/>
              </a:rPr>
              <a:t>If you have any problems to use this system, there is an on-line help function that will take you to the HQMS site, which is more detailed than this short guide.</a:t>
            </a:r>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744663"/>
            <a:ext cx="6103938"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a:spLocks noChangeArrowheads="1"/>
          </p:cNvSpPr>
          <p:nvPr/>
        </p:nvSpPr>
        <p:spPr bwMode="auto">
          <a:xfrm>
            <a:off x="250825" y="4724400"/>
            <a:ext cx="86423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defRPr/>
            </a:pPr>
            <a:r>
              <a:rPr lang="en-GB" altLang="en-US" sz="1200" b="0" i="0" dirty="0">
                <a:ea typeface="ヒラギノ角ゴ Pro W3"/>
                <a:cs typeface="Arial" pitchFamily="34" charset="0"/>
              </a:rPr>
              <a:t>For the following actions, please contact your HYG Procurement contact, HYG SQE contact or the HYG co-ordinator for guidance:</a:t>
            </a:r>
          </a:p>
          <a:p>
            <a:pPr marL="171450" indent="-171450" eaLnBrk="1" hangingPunct="1">
              <a:spcBef>
                <a:spcPct val="20000"/>
              </a:spcBef>
              <a:buSzPct val="100000"/>
              <a:buFont typeface="Arial" panose="020B0604020202020204" pitchFamily="34" charset="0"/>
              <a:buChar char="•"/>
              <a:defRPr/>
            </a:pPr>
            <a:r>
              <a:rPr lang="en-GB" altLang="en-US" sz="1200" b="0" i="0" dirty="0">
                <a:ea typeface="ヒラギノ角ゴ Pro W3"/>
                <a:cs typeface="Arial" pitchFamily="34" charset="0"/>
              </a:rPr>
              <a:t>Having an ex-employee’s account closed.</a:t>
            </a:r>
          </a:p>
          <a:p>
            <a:pPr marL="171450" indent="-171450" eaLnBrk="1" hangingPunct="1">
              <a:spcBef>
                <a:spcPct val="20000"/>
              </a:spcBef>
              <a:buSzPct val="100000"/>
              <a:buFont typeface="Arial" panose="020B0604020202020204" pitchFamily="34" charset="0"/>
              <a:buChar char="•"/>
              <a:defRPr/>
            </a:pPr>
            <a:r>
              <a:rPr lang="en-GB" altLang="en-US" sz="1200" b="0" i="0" dirty="0">
                <a:ea typeface="ヒラギノ角ゴ Pro W3"/>
                <a:cs typeface="Arial" pitchFamily="34" charset="0"/>
              </a:rPr>
              <a:t>Having an additional contact added to the system.</a:t>
            </a:r>
          </a:p>
          <a:p>
            <a:pPr marL="171450" indent="-171450" eaLnBrk="1" hangingPunct="1">
              <a:spcBef>
                <a:spcPct val="20000"/>
              </a:spcBef>
              <a:buSzPct val="100000"/>
              <a:buFont typeface="Arial" panose="020B0604020202020204" pitchFamily="34" charset="0"/>
              <a:buChar char="•"/>
              <a:defRPr/>
            </a:pPr>
            <a:r>
              <a:rPr lang="en-GB" altLang="en-US" sz="1200" b="0" i="0" dirty="0">
                <a:ea typeface="ヒラギノ角ゴ Pro W3"/>
                <a:cs typeface="Arial" pitchFamily="34" charset="0"/>
              </a:rPr>
              <a:t>Having an ICAM re-assigned to another person in your organisation.</a:t>
            </a:r>
          </a:p>
        </p:txBody>
      </p:sp>
      <p:sp>
        <p:nvSpPr>
          <p:cNvPr id="6" name="Rectangle 5"/>
          <p:cNvSpPr/>
          <p:nvPr/>
        </p:nvSpPr>
        <p:spPr>
          <a:xfrm>
            <a:off x="4032250" y="1730375"/>
            <a:ext cx="468313" cy="25876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ICAM Questions to Verify Completeness</a:t>
            </a:r>
          </a:p>
        </p:txBody>
      </p:sp>
      <p:graphicFrame>
        <p:nvGraphicFramePr>
          <p:cNvPr id="4" name="Object 3"/>
          <p:cNvGraphicFramePr>
            <a:graphicFrameLocks noChangeAspect="1"/>
          </p:cNvGraphicFramePr>
          <p:nvPr>
            <p:extLst>
              <p:ext uri="{D42A27DB-BD31-4B8C-83A1-F6EECF244321}">
                <p14:modId xmlns:p14="http://schemas.microsoft.com/office/powerpoint/2010/main" val="1613430292"/>
              </p:ext>
            </p:extLst>
          </p:nvPr>
        </p:nvGraphicFramePr>
        <p:xfrm>
          <a:off x="323528" y="980728"/>
          <a:ext cx="5112568" cy="5394960"/>
        </p:xfrm>
        <a:graphic>
          <a:graphicData uri="http://schemas.openxmlformats.org/presentationml/2006/ole">
            <mc:AlternateContent xmlns:mc="http://schemas.openxmlformats.org/markup-compatibility/2006">
              <mc:Choice xmlns:v="urn:schemas-microsoft-com:vml" Requires="v">
                <p:oleObj spid="_x0000_s4102" name="Worksheet" r:id="rId3" imgW="7962827" imgH="8400933" progId="Excel.Sheet.12">
                  <p:embed/>
                </p:oleObj>
              </mc:Choice>
              <mc:Fallback>
                <p:oleObj name="Worksheet" r:id="rId3" imgW="7962827" imgH="8400933" progId="Excel.Sheet.12">
                  <p:embed/>
                  <p:pic>
                    <p:nvPicPr>
                      <p:cNvPr id="0" name=""/>
                      <p:cNvPicPr/>
                      <p:nvPr/>
                    </p:nvPicPr>
                    <p:blipFill>
                      <a:blip r:embed="rId4"/>
                      <a:stretch>
                        <a:fillRect/>
                      </a:stretch>
                    </p:blipFill>
                    <p:spPr>
                      <a:xfrm>
                        <a:off x="323528" y="980728"/>
                        <a:ext cx="5112568" cy="5394960"/>
                      </a:xfrm>
                      <a:prstGeom prst="rect">
                        <a:avLst/>
                      </a:prstGeom>
                    </p:spPr>
                  </p:pic>
                </p:oleObj>
              </mc:Fallback>
            </mc:AlternateContent>
          </a:graphicData>
        </a:graphic>
      </p:graphicFrame>
    </p:spTree>
    <p:extLst>
      <p:ext uri="{BB962C8B-B14F-4D97-AF65-F5344CB8AC3E}">
        <p14:creationId xmlns:p14="http://schemas.microsoft.com/office/powerpoint/2010/main" val="4227285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Revision Status</a:t>
            </a:r>
          </a:p>
        </p:txBody>
      </p:sp>
      <p:graphicFrame>
        <p:nvGraphicFramePr>
          <p:cNvPr id="4" name="Table 3"/>
          <p:cNvGraphicFramePr>
            <a:graphicFrameLocks noGrp="1"/>
          </p:cNvGraphicFramePr>
          <p:nvPr>
            <p:extLst>
              <p:ext uri="{D42A27DB-BD31-4B8C-83A1-F6EECF244321}">
                <p14:modId xmlns:p14="http://schemas.microsoft.com/office/powerpoint/2010/main" val="1435165745"/>
              </p:ext>
            </p:extLst>
          </p:nvPr>
        </p:nvGraphicFramePr>
        <p:xfrm>
          <a:off x="179512" y="980728"/>
          <a:ext cx="8686800" cy="4605014"/>
        </p:xfrm>
        <a:graphic>
          <a:graphicData uri="http://schemas.openxmlformats.org/drawingml/2006/table">
            <a:tbl>
              <a:tblPr firstRow="1" bandRow="1">
                <a:tableStyleId>{073A0DAA-6AF3-43AB-8588-CEC1D06C72B9}</a:tableStyleId>
              </a:tblPr>
              <a:tblGrid>
                <a:gridCol w="79208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359237">
                  <a:extLst>
                    <a:ext uri="{9D8B030D-6E8A-4147-A177-3AD203B41FA5}">
                      <a16:colId xmlns:a16="http://schemas.microsoft.com/office/drawing/2014/main" val="20003"/>
                    </a:ext>
                  </a:extLst>
                </a:gridCol>
                <a:gridCol w="1566923">
                  <a:extLst>
                    <a:ext uri="{9D8B030D-6E8A-4147-A177-3AD203B41FA5}">
                      <a16:colId xmlns:a16="http://schemas.microsoft.com/office/drawing/2014/main" val="20004"/>
                    </a:ext>
                  </a:extLst>
                </a:gridCol>
              </a:tblGrid>
              <a:tr h="370522">
                <a:tc>
                  <a:txBody>
                    <a:bodyPr/>
                    <a:lstStyle/>
                    <a:p>
                      <a:r>
                        <a:rPr lang="en-GB" sz="900" dirty="0"/>
                        <a:t>Revision</a:t>
                      </a:r>
                      <a:r>
                        <a:rPr lang="en-GB" sz="900" baseline="0" dirty="0"/>
                        <a:t> Level</a:t>
                      </a:r>
                      <a:endParaRPr lang="en-GB" sz="900" dirty="0"/>
                    </a:p>
                  </a:txBody>
                  <a:tcPr marT="45680" marB="45680"/>
                </a:tc>
                <a:tc>
                  <a:txBody>
                    <a:bodyPr/>
                    <a:lstStyle/>
                    <a:p>
                      <a:r>
                        <a:rPr lang="en-GB" sz="900" dirty="0"/>
                        <a:t>Title</a:t>
                      </a:r>
                    </a:p>
                  </a:txBody>
                  <a:tcPr marT="45680" marB="45680"/>
                </a:tc>
                <a:tc>
                  <a:txBody>
                    <a:bodyPr/>
                    <a:lstStyle/>
                    <a:p>
                      <a:r>
                        <a:rPr lang="en-GB" sz="900" dirty="0"/>
                        <a:t>Issued</a:t>
                      </a:r>
                    </a:p>
                  </a:txBody>
                  <a:tcPr marT="45680" marB="45680"/>
                </a:tc>
                <a:tc>
                  <a:txBody>
                    <a:bodyPr/>
                    <a:lstStyle/>
                    <a:p>
                      <a:r>
                        <a:rPr lang="en-GB" sz="900" dirty="0"/>
                        <a:t>Last revision</a:t>
                      </a:r>
                    </a:p>
                  </a:txBody>
                  <a:tcPr marT="45680" marB="45680"/>
                </a:tc>
                <a:tc>
                  <a:txBody>
                    <a:bodyPr/>
                    <a:lstStyle/>
                    <a:p>
                      <a:r>
                        <a:rPr lang="en-GB" sz="900" dirty="0"/>
                        <a:t>Revision Scope</a:t>
                      </a:r>
                    </a:p>
                  </a:txBody>
                  <a:tcPr marT="45680" marB="45680"/>
                </a:tc>
                <a:extLst>
                  <a:ext uri="{0D108BD9-81ED-4DB2-BD59-A6C34878D82A}">
                    <a16:rowId xmlns:a16="http://schemas.microsoft.com/office/drawing/2014/main" val="10000"/>
                  </a:ext>
                </a:extLst>
              </a:tr>
              <a:tr h="370522">
                <a:tc>
                  <a:txBody>
                    <a:bodyPr/>
                    <a:lstStyle/>
                    <a:p>
                      <a:r>
                        <a:rPr lang="en-GB" sz="900" dirty="0"/>
                        <a:t>1</a:t>
                      </a:r>
                    </a:p>
                  </a:txBody>
                  <a:tcPr marT="45680" marB="45680"/>
                </a:tc>
                <a:tc>
                  <a:txBody>
                    <a:bodyPr/>
                    <a:lstStyle/>
                    <a:p>
                      <a:r>
                        <a:rPr lang="en-GB" sz="900" dirty="0"/>
                        <a:t>Addition of 5 Why template.</a:t>
                      </a:r>
                    </a:p>
                  </a:txBody>
                  <a:tcPr marT="45680" marB="45680"/>
                </a:tc>
                <a:tc>
                  <a:txBody>
                    <a:bodyPr/>
                    <a:lstStyle/>
                    <a:p>
                      <a:r>
                        <a:rPr lang="en-GB" sz="900" baseline="0" dirty="0"/>
                        <a:t>15</a:t>
                      </a:r>
                      <a:r>
                        <a:rPr lang="en-GB" sz="900" baseline="30000" dirty="0"/>
                        <a:t>th</a:t>
                      </a:r>
                      <a:r>
                        <a:rPr lang="en-GB" sz="900" dirty="0"/>
                        <a:t> June</a:t>
                      </a:r>
                      <a:r>
                        <a:rPr lang="en-GB" sz="900" baseline="0" dirty="0"/>
                        <a:t> 2017</a:t>
                      </a:r>
                      <a:endParaRPr lang="en-GB" sz="900" dirty="0"/>
                    </a:p>
                  </a:txBody>
                  <a:tcPr marT="45680" marB="45680"/>
                </a:tc>
                <a:tc>
                  <a:txBody>
                    <a:bodyPr/>
                    <a:lstStyle/>
                    <a:p>
                      <a:r>
                        <a:rPr lang="en-GB" sz="900" dirty="0"/>
                        <a:t>1</a:t>
                      </a:r>
                      <a:r>
                        <a:rPr lang="en-GB" sz="900" baseline="30000" dirty="0"/>
                        <a:t>st</a:t>
                      </a:r>
                      <a:r>
                        <a:rPr lang="en-GB" sz="900" dirty="0"/>
                        <a:t> June 2017</a:t>
                      </a:r>
                    </a:p>
                  </a:txBody>
                  <a:tcPr marT="45680" marB="4568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t>Addition slides</a:t>
                      </a:r>
                      <a:r>
                        <a:rPr lang="en-GB" sz="900" baseline="0" dirty="0"/>
                        <a:t> 20 and 22 added.</a:t>
                      </a:r>
                      <a:endParaRPr lang="en-GB" sz="900" dirty="0"/>
                    </a:p>
                    <a:p>
                      <a:endParaRPr lang="en-GB" sz="900" dirty="0"/>
                    </a:p>
                  </a:txBody>
                  <a:tcPr marT="45680" marB="45680"/>
                </a:tc>
                <a:extLst>
                  <a:ext uri="{0D108BD9-81ED-4DB2-BD59-A6C34878D82A}">
                    <a16:rowId xmlns:a16="http://schemas.microsoft.com/office/drawing/2014/main" val="10001"/>
                  </a:ext>
                </a:extLst>
              </a:tr>
              <a:tr h="370522">
                <a:tc>
                  <a:txBody>
                    <a:bodyPr/>
                    <a:lstStyle/>
                    <a:p>
                      <a:r>
                        <a:rPr lang="en-GB" sz="900" dirty="0"/>
                        <a:t>2</a:t>
                      </a:r>
                    </a:p>
                  </a:txBody>
                  <a:tcPr marT="45680" marB="45680"/>
                </a:tc>
                <a:tc>
                  <a:txBody>
                    <a:bodyPr/>
                    <a:lstStyle/>
                    <a:p>
                      <a:r>
                        <a:rPr lang="en-GB" sz="900" dirty="0"/>
                        <a:t>Further clarification</a:t>
                      </a:r>
                      <a:r>
                        <a:rPr lang="en-GB" sz="900" baseline="0" dirty="0"/>
                        <a:t> on the importance to complete the E-signature.</a:t>
                      </a:r>
                      <a:endParaRPr lang="en-GB" sz="900" dirty="0"/>
                    </a:p>
                  </a:txBody>
                  <a:tcPr marT="45680" marB="45680"/>
                </a:tc>
                <a:tc>
                  <a:txBody>
                    <a:bodyPr/>
                    <a:lstStyle/>
                    <a:p>
                      <a:r>
                        <a:rPr lang="en-GB" sz="900" dirty="0"/>
                        <a:t>8</a:t>
                      </a:r>
                      <a:r>
                        <a:rPr lang="en-GB" sz="900" baseline="30000" dirty="0"/>
                        <a:t>th</a:t>
                      </a:r>
                      <a:r>
                        <a:rPr lang="en-GB" sz="900" dirty="0"/>
                        <a:t> August 2017</a:t>
                      </a:r>
                    </a:p>
                    <a:p>
                      <a:endParaRPr lang="en-GB" sz="900" dirty="0"/>
                    </a:p>
                  </a:txBody>
                  <a:tcPr marT="45680" marB="45680"/>
                </a:tc>
                <a:tc>
                  <a:txBody>
                    <a:bodyPr/>
                    <a:lstStyle/>
                    <a:p>
                      <a:r>
                        <a:rPr lang="en-GB" sz="900" dirty="0"/>
                        <a:t>15</a:t>
                      </a:r>
                      <a:r>
                        <a:rPr lang="en-GB" sz="900" baseline="30000" dirty="0"/>
                        <a:t>th</a:t>
                      </a:r>
                      <a:r>
                        <a:rPr lang="en-GB" sz="900" dirty="0"/>
                        <a:t> June 2017</a:t>
                      </a:r>
                    </a:p>
                  </a:txBody>
                  <a:tcPr marT="45680" marB="45680"/>
                </a:tc>
                <a:tc>
                  <a:txBody>
                    <a:bodyPr/>
                    <a:lstStyle/>
                    <a:p>
                      <a:r>
                        <a:rPr lang="en-GB" sz="900" dirty="0"/>
                        <a:t>Changes made to slides</a:t>
                      </a:r>
                      <a:r>
                        <a:rPr lang="en-GB" sz="900" baseline="0" dirty="0"/>
                        <a:t> 17, 19, 24 and 26.</a:t>
                      </a:r>
                      <a:endParaRPr lang="en-GB" sz="900" dirty="0"/>
                    </a:p>
                  </a:txBody>
                  <a:tcPr marT="45680" marB="45680"/>
                </a:tc>
                <a:extLst>
                  <a:ext uri="{0D108BD9-81ED-4DB2-BD59-A6C34878D82A}">
                    <a16:rowId xmlns:a16="http://schemas.microsoft.com/office/drawing/2014/main" val="10002"/>
                  </a:ext>
                </a:extLst>
              </a:tr>
              <a:tr h="370522">
                <a:tc>
                  <a:txBody>
                    <a:bodyPr/>
                    <a:lstStyle/>
                    <a:p>
                      <a:r>
                        <a:rPr lang="en-GB" sz="900" dirty="0"/>
                        <a:t>3</a:t>
                      </a:r>
                    </a:p>
                  </a:txBody>
                  <a:tcPr marT="45680" marB="45680"/>
                </a:tc>
                <a:tc>
                  <a:txBody>
                    <a:bodyPr/>
                    <a:lstStyle/>
                    <a:p>
                      <a:r>
                        <a:rPr lang="en-GB" sz="900" dirty="0"/>
                        <a:t>Addition of</a:t>
                      </a:r>
                      <a:r>
                        <a:rPr lang="en-GB" sz="900" baseline="0" dirty="0"/>
                        <a:t> note to verify the process within 2 days and not to delay until the return of the failed parts.</a:t>
                      </a:r>
                      <a:endParaRPr lang="en-GB" sz="900" dirty="0"/>
                    </a:p>
                  </a:txBody>
                  <a:tcPr marT="45680" marB="45680"/>
                </a:tc>
                <a:tc>
                  <a:txBody>
                    <a:bodyPr/>
                    <a:lstStyle/>
                    <a:p>
                      <a:r>
                        <a:rPr lang="en-GB" sz="900" dirty="0"/>
                        <a:t>23</a:t>
                      </a:r>
                      <a:r>
                        <a:rPr lang="en-GB" sz="900" baseline="30000" dirty="0"/>
                        <a:t>rd</a:t>
                      </a:r>
                      <a:r>
                        <a:rPr lang="en-GB" sz="900" dirty="0"/>
                        <a:t> August 2017</a:t>
                      </a:r>
                    </a:p>
                  </a:txBody>
                  <a:tcPr marT="45680" marB="45680"/>
                </a:tc>
                <a:tc>
                  <a:txBody>
                    <a:bodyPr/>
                    <a:lstStyle/>
                    <a:p>
                      <a:r>
                        <a:rPr lang="en-GB" sz="900" dirty="0"/>
                        <a:t>8</a:t>
                      </a:r>
                      <a:r>
                        <a:rPr lang="en-GB" sz="900" baseline="30000" dirty="0"/>
                        <a:t>th</a:t>
                      </a:r>
                      <a:r>
                        <a:rPr lang="en-GB" sz="900" dirty="0"/>
                        <a:t> August 2017</a:t>
                      </a:r>
                    </a:p>
                  </a:txBody>
                  <a:tcPr marT="45680" marB="45680"/>
                </a:tc>
                <a:tc>
                  <a:txBody>
                    <a:bodyPr/>
                    <a:lstStyle/>
                    <a:p>
                      <a:r>
                        <a:rPr lang="en-GB" sz="900" dirty="0"/>
                        <a:t>Change made</a:t>
                      </a:r>
                      <a:r>
                        <a:rPr lang="en-GB" sz="900" baseline="0" dirty="0"/>
                        <a:t> to slide 17.</a:t>
                      </a:r>
                      <a:endParaRPr lang="en-GB" sz="900" dirty="0"/>
                    </a:p>
                  </a:txBody>
                  <a:tcPr marT="45680" marB="45680"/>
                </a:tc>
                <a:extLst>
                  <a:ext uri="{0D108BD9-81ED-4DB2-BD59-A6C34878D82A}">
                    <a16:rowId xmlns:a16="http://schemas.microsoft.com/office/drawing/2014/main" val="10003"/>
                  </a:ext>
                </a:extLst>
              </a:tr>
              <a:tr h="370522">
                <a:tc>
                  <a:txBody>
                    <a:bodyPr/>
                    <a:lstStyle/>
                    <a:p>
                      <a:r>
                        <a:rPr lang="en-GB" sz="900" dirty="0"/>
                        <a:t>4</a:t>
                      </a:r>
                    </a:p>
                  </a:txBody>
                  <a:tcPr marT="45680" marB="45680"/>
                </a:tc>
                <a:tc>
                  <a:txBody>
                    <a:bodyPr/>
                    <a:lstStyle/>
                    <a:p>
                      <a:r>
                        <a:rPr lang="en-GB" sz="900" dirty="0"/>
                        <a:t>Changed the notes in best practice</a:t>
                      </a:r>
                      <a:r>
                        <a:rPr lang="en-GB" sz="900" baseline="0" dirty="0"/>
                        <a:t> and added a new slide to show how to download and upload the 5 why template.</a:t>
                      </a:r>
                      <a:endParaRPr lang="en-GB" sz="900" dirty="0"/>
                    </a:p>
                  </a:txBody>
                  <a:tcPr marT="45680" marB="45680"/>
                </a:tc>
                <a:tc>
                  <a:txBody>
                    <a:bodyPr/>
                    <a:lstStyle/>
                    <a:p>
                      <a:r>
                        <a:rPr lang="en-GB" sz="900" dirty="0"/>
                        <a:t>5</a:t>
                      </a:r>
                      <a:r>
                        <a:rPr lang="en-GB" sz="900" baseline="30000" dirty="0"/>
                        <a:t>th</a:t>
                      </a:r>
                      <a:r>
                        <a:rPr lang="en-GB" sz="900" baseline="0" dirty="0"/>
                        <a:t> October 2017</a:t>
                      </a:r>
                      <a:endParaRPr lang="en-GB" sz="900" dirty="0"/>
                    </a:p>
                  </a:txBody>
                  <a:tcPr marT="45680" marB="45680"/>
                </a:tc>
                <a:tc>
                  <a:txBody>
                    <a:bodyPr/>
                    <a:lstStyle/>
                    <a:p>
                      <a:r>
                        <a:rPr lang="en-GB" sz="900" dirty="0"/>
                        <a:t>23</a:t>
                      </a:r>
                      <a:r>
                        <a:rPr lang="en-GB" sz="900" baseline="30000" dirty="0"/>
                        <a:t>rd</a:t>
                      </a:r>
                      <a:r>
                        <a:rPr lang="en-GB" sz="900" dirty="0"/>
                        <a:t> August 2017 </a:t>
                      </a:r>
                    </a:p>
                  </a:txBody>
                  <a:tcPr marT="45680" marB="45680"/>
                </a:tc>
                <a:tc>
                  <a:txBody>
                    <a:bodyPr/>
                    <a:lstStyle/>
                    <a:p>
                      <a:r>
                        <a:rPr lang="en-GB" sz="900" dirty="0"/>
                        <a:t>Changed</a:t>
                      </a:r>
                      <a:r>
                        <a:rPr lang="en-GB" sz="900" baseline="0" dirty="0"/>
                        <a:t> slide 3 and added slide 20</a:t>
                      </a:r>
                      <a:endParaRPr lang="en-GB" sz="900" dirty="0"/>
                    </a:p>
                  </a:txBody>
                  <a:tcPr marT="45680" marB="45680"/>
                </a:tc>
                <a:extLst>
                  <a:ext uri="{0D108BD9-81ED-4DB2-BD59-A6C34878D82A}">
                    <a16:rowId xmlns:a16="http://schemas.microsoft.com/office/drawing/2014/main" val="10004"/>
                  </a:ext>
                </a:extLst>
              </a:tr>
              <a:tr h="370522">
                <a:tc>
                  <a:txBody>
                    <a:bodyPr/>
                    <a:lstStyle/>
                    <a:p>
                      <a:r>
                        <a:rPr lang="en-GB" sz="900" dirty="0"/>
                        <a:t>5</a:t>
                      </a:r>
                    </a:p>
                  </a:txBody>
                  <a:tcPr marT="45680" marB="45680"/>
                </a:tc>
                <a:tc>
                  <a:txBody>
                    <a:bodyPr/>
                    <a:lstStyle/>
                    <a:p>
                      <a:r>
                        <a:rPr lang="en-GB" sz="900" dirty="0"/>
                        <a:t>Added in 5</a:t>
                      </a:r>
                      <a:r>
                        <a:rPr lang="en-GB" sz="900" baseline="30000" dirty="0"/>
                        <a:t>th</a:t>
                      </a:r>
                      <a:r>
                        <a:rPr lang="en-GB" sz="900" dirty="0"/>
                        <a:t> Why examples,</a:t>
                      </a:r>
                      <a:r>
                        <a:rPr lang="en-GB" sz="900" baseline="0" dirty="0"/>
                        <a:t> the 5</a:t>
                      </a:r>
                      <a:r>
                        <a:rPr lang="en-GB" sz="900" baseline="30000" dirty="0"/>
                        <a:t>th</a:t>
                      </a:r>
                      <a:r>
                        <a:rPr lang="en-GB" sz="900" baseline="0" dirty="0"/>
                        <a:t> Why checklist and 9 ways to Define, Improve and Control Quality.</a:t>
                      </a:r>
                      <a:endParaRPr lang="en-GB" sz="900" dirty="0"/>
                    </a:p>
                  </a:txBody>
                  <a:tcPr marT="45680" marB="45680"/>
                </a:tc>
                <a:tc>
                  <a:txBody>
                    <a:bodyPr/>
                    <a:lstStyle/>
                    <a:p>
                      <a:r>
                        <a:rPr lang="en-GB" sz="900" dirty="0"/>
                        <a:t>13</a:t>
                      </a:r>
                      <a:r>
                        <a:rPr lang="en-GB" sz="900" baseline="30000" dirty="0"/>
                        <a:t>th</a:t>
                      </a:r>
                      <a:r>
                        <a:rPr lang="en-GB" sz="900" dirty="0"/>
                        <a:t> March 2018</a:t>
                      </a:r>
                    </a:p>
                  </a:txBody>
                  <a:tcPr marT="45680" marB="4568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t>5</a:t>
                      </a:r>
                      <a:r>
                        <a:rPr lang="en-GB" sz="900" baseline="30000" dirty="0"/>
                        <a:t>th</a:t>
                      </a:r>
                      <a:r>
                        <a:rPr lang="en-GB" sz="900" baseline="0" dirty="0"/>
                        <a:t> October 2017</a:t>
                      </a:r>
                      <a:endParaRPr lang="en-GB" sz="900" dirty="0"/>
                    </a:p>
                    <a:p>
                      <a:endParaRPr lang="en-GB" sz="900" dirty="0"/>
                    </a:p>
                  </a:txBody>
                  <a:tcPr marT="45680" marB="45680"/>
                </a:tc>
                <a:tc>
                  <a:txBody>
                    <a:bodyPr/>
                    <a:lstStyle/>
                    <a:p>
                      <a:r>
                        <a:rPr lang="en-GB" sz="900" dirty="0"/>
                        <a:t>Added slides 23, 24, 25 and 26.</a:t>
                      </a:r>
                    </a:p>
                  </a:txBody>
                  <a:tcPr marT="45680" marB="45680"/>
                </a:tc>
                <a:extLst>
                  <a:ext uri="{0D108BD9-81ED-4DB2-BD59-A6C34878D82A}">
                    <a16:rowId xmlns:a16="http://schemas.microsoft.com/office/drawing/2014/main" val="10005"/>
                  </a:ext>
                </a:extLst>
              </a:tr>
              <a:tr h="370522">
                <a:tc>
                  <a:txBody>
                    <a:bodyPr/>
                    <a:lstStyle/>
                    <a:p>
                      <a:r>
                        <a:rPr lang="en-GB" sz="900" dirty="0"/>
                        <a:t>6</a:t>
                      </a:r>
                    </a:p>
                  </a:txBody>
                  <a:tcPr marT="45680" marB="45680"/>
                </a:tc>
                <a:tc>
                  <a:txBody>
                    <a:bodyPr/>
                    <a:lstStyle/>
                    <a:p>
                      <a:r>
                        <a:rPr lang="en-GB" sz="900" dirty="0"/>
                        <a:t>Added in a</a:t>
                      </a:r>
                      <a:r>
                        <a:rPr lang="en-GB" sz="900" baseline="0" dirty="0"/>
                        <a:t> note to advise Supplier to have the ICAM cancelled and the debit reversed if the root cause was not linked to the supplier or the fault could not be replicated.</a:t>
                      </a:r>
                      <a:endParaRPr lang="en-GB" sz="900" dirty="0"/>
                    </a:p>
                  </a:txBody>
                  <a:tcPr marT="45680" marB="45680"/>
                </a:tc>
                <a:tc>
                  <a:txBody>
                    <a:bodyPr/>
                    <a:lstStyle/>
                    <a:p>
                      <a:r>
                        <a:rPr lang="en-GB" sz="900" dirty="0"/>
                        <a:t>27</a:t>
                      </a:r>
                      <a:r>
                        <a:rPr lang="en-GB" sz="900" baseline="30000" dirty="0"/>
                        <a:t>th</a:t>
                      </a:r>
                      <a:r>
                        <a:rPr lang="en-GB" sz="900" dirty="0"/>
                        <a:t> December 2018</a:t>
                      </a:r>
                    </a:p>
                  </a:txBody>
                  <a:tcPr marT="45680" marB="45680"/>
                </a:tc>
                <a:tc>
                  <a:txBody>
                    <a:bodyPr/>
                    <a:lstStyle/>
                    <a:p>
                      <a:r>
                        <a:rPr lang="en-GB" sz="900" dirty="0"/>
                        <a:t>13</a:t>
                      </a:r>
                      <a:r>
                        <a:rPr lang="en-GB" sz="900" baseline="30000" dirty="0"/>
                        <a:t>th</a:t>
                      </a:r>
                      <a:r>
                        <a:rPr lang="en-GB" sz="900" dirty="0"/>
                        <a:t> March 2018</a:t>
                      </a:r>
                    </a:p>
                  </a:txBody>
                  <a:tcPr marT="45680" marB="45680"/>
                </a:tc>
                <a:tc>
                  <a:txBody>
                    <a:bodyPr/>
                    <a:lstStyle/>
                    <a:p>
                      <a:r>
                        <a:rPr lang="en-GB" sz="900" dirty="0"/>
                        <a:t>Slide 19</a:t>
                      </a:r>
                    </a:p>
                  </a:txBody>
                  <a:tcPr marT="45680" marB="45680"/>
                </a:tc>
                <a:extLst>
                  <a:ext uri="{0D108BD9-81ED-4DB2-BD59-A6C34878D82A}">
                    <a16:rowId xmlns:a16="http://schemas.microsoft.com/office/drawing/2014/main" val="10006"/>
                  </a:ext>
                </a:extLst>
              </a:tr>
              <a:tr h="370522">
                <a:tc>
                  <a:txBody>
                    <a:bodyPr/>
                    <a:lstStyle/>
                    <a:p>
                      <a:r>
                        <a:rPr lang="en-GB" sz="900" dirty="0"/>
                        <a:t>7</a:t>
                      </a:r>
                    </a:p>
                  </a:txBody>
                  <a:tcPr marT="45680" marB="4568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t>Change to HQMS login address </a:t>
                      </a:r>
                      <a:r>
                        <a:rPr lang="en-GB" sz="900" kern="1200" dirty="0">
                          <a:solidFill>
                            <a:schemeClr val="dk1"/>
                          </a:solidFill>
                          <a:latin typeface="+mn-lt"/>
                          <a:ea typeface="+mn-ea"/>
                          <a:cs typeface="+mn-cs"/>
                        </a:rPr>
                        <a:t>(</a:t>
                      </a:r>
                      <a:r>
                        <a:rPr lang="en-GB" sz="900" kern="1200" dirty="0">
                          <a:solidFill>
                            <a:schemeClr val="dk1"/>
                          </a:solidFill>
                          <a:latin typeface="+mn-lt"/>
                          <a:ea typeface="+mn-ea"/>
                          <a:cs typeface="+mn-cs"/>
                          <a:hlinkClick r:id="rId2"/>
                        </a:rPr>
                        <a:t>https://hqms.hgihost.com/nmhg/login.aspx</a:t>
                      </a:r>
                      <a:r>
                        <a:rPr lang="en-GB" sz="900" kern="1200" dirty="0">
                          <a:solidFill>
                            <a:schemeClr val="dk1"/>
                          </a:solidFill>
                          <a:latin typeface="+mn-lt"/>
                          <a:ea typeface="+mn-ea"/>
                          <a:cs typeface="+mn-cs"/>
                        </a:rPr>
                        <a:t> ) </a:t>
                      </a:r>
                    </a:p>
                    <a:p>
                      <a:endParaRPr lang="en-GB" sz="900" dirty="0"/>
                    </a:p>
                  </a:txBody>
                  <a:tcPr marT="45680" marB="45680"/>
                </a:tc>
                <a:tc>
                  <a:txBody>
                    <a:bodyPr/>
                    <a:lstStyle/>
                    <a:p>
                      <a:r>
                        <a:rPr lang="en-GB" sz="900" dirty="0"/>
                        <a:t>20</a:t>
                      </a:r>
                      <a:r>
                        <a:rPr lang="en-GB" sz="900" baseline="30000" dirty="0"/>
                        <a:t>th</a:t>
                      </a:r>
                      <a:r>
                        <a:rPr lang="en-GB" sz="900" baseline="0" dirty="0"/>
                        <a:t> August 2019</a:t>
                      </a:r>
                      <a:endParaRPr lang="en-GB" sz="900" dirty="0"/>
                    </a:p>
                  </a:txBody>
                  <a:tcPr marT="45680" marB="45680"/>
                </a:tc>
                <a:tc>
                  <a:txBody>
                    <a:bodyPr/>
                    <a:lstStyle/>
                    <a:p>
                      <a:r>
                        <a:rPr lang="en-GB" sz="900" dirty="0"/>
                        <a:t>27</a:t>
                      </a:r>
                      <a:r>
                        <a:rPr lang="en-GB" sz="900" baseline="30000" dirty="0"/>
                        <a:t>th</a:t>
                      </a:r>
                      <a:r>
                        <a:rPr lang="en-GB" sz="900" dirty="0"/>
                        <a:t> December 2018</a:t>
                      </a:r>
                    </a:p>
                  </a:txBody>
                  <a:tcPr marT="45680" marB="45680"/>
                </a:tc>
                <a:tc>
                  <a:txBody>
                    <a:bodyPr/>
                    <a:lstStyle/>
                    <a:p>
                      <a:r>
                        <a:rPr lang="en-GB" sz="900" dirty="0"/>
                        <a:t>Slide 4</a:t>
                      </a:r>
                    </a:p>
                  </a:txBody>
                  <a:tcPr marT="45680" marB="45680"/>
                </a:tc>
                <a:extLst>
                  <a:ext uri="{0D108BD9-81ED-4DB2-BD59-A6C34878D82A}">
                    <a16:rowId xmlns:a16="http://schemas.microsoft.com/office/drawing/2014/main" val="10007"/>
                  </a:ext>
                </a:extLst>
              </a:tr>
              <a:tr h="370522">
                <a:tc>
                  <a:txBody>
                    <a:bodyPr/>
                    <a:lstStyle/>
                    <a:p>
                      <a:r>
                        <a:rPr lang="en-GB" sz="900" dirty="0"/>
                        <a:t>8</a:t>
                      </a:r>
                    </a:p>
                  </a:txBody>
                  <a:tcPr marT="45680" marB="45680"/>
                </a:tc>
                <a:tc>
                  <a:txBody>
                    <a:bodyPr/>
                    <a:lstStyle/>
                    <a:p>
                      <a:r>
                        <a:rPr lang="en-GB" sz="900" dirty="0"/>
                        <a:t>Added in</a:t>
                      </a:r>
                      <a:r>
                        <a:rPr lang="en-GB" sz="900" baseline="0" dirty="0"/>
                        <a:t> “Frequently Asked Questions (FAQs)”.</a:t>
                      </a:r>
                      <a:endParaRPr lang="en-GB" sz="900" dirty="0"/>
                    </a:p>
                  </a:txBody>
                  <a:tcPr marT="45680" marB="45680"/>
                </a:tc>
                <a:tc>
                  <a:txBody>
                    <a:bodyPr/>
                    <a:lstStyle/>
                    <a:p>
                      <a:r>
                        <a:rPr lang="en-GB" sz="900" dirty="0"/>
                        <a:t>29</a:t>
                      </a:r>
                      <a:r>
                        <a:rPr lang="en-GB" sz="900" baseline="30000" dirty="0"/>
                        <a:t>th</a:t>
                      </a:r>
                      <a:r>
                        <a:rPr lang="en-GB" sz="900" dirty="0"/>
                        <a:t> January</a:t>
                      </a:r>
                      <a:r>
                        <a:rPr lang="en-GB" sz="900" baseline="0" dirty="0"/>
                        <a:t> 2020</a:t>
                      </a:r>
                      <a:endParaRPr lang="en-GB" sz="900" dirty="0"/>
                    </a:p>
                  </a:txBody>
                  <a:tcPr marT="45680" marB="45680"/>
                </a:tc>
                <a:tc>
                  <a:txBody>
                    <a:bodyPr/>
                    <a:lstStyle/>
                    <a:p>
                      <a:r>
                        <a:rPr lang="en-GB" sz="900" dirty="0"/>
                        <a:t>20</a:t>
                      </a:r>
                      <a:r>
                        <a:rPr lang="en-GB" sz="900" baseline="30000" dirty="0"/>
                        <a:t>th</a:t>
                      </a:r>
                      <a:r>
                        <a:rPr lang="en-GB" sz="900" dirty="0"/>
                        <a:t> August 2019</a:t>
                      </a:r>
                    </a:p>
                  </a:txBody>
                  <a:tcPr marT="45680" marB="45680"/>
                </a:tc>
                <a:tc>
                  <a:txBody>
                    <a:bodyPr/>
                    <a:lstStyle/>
                    <a:p>
                      <a:r>
                        <a:rPr lang="en-GB" sz="900" dirty="0"/>
                        <a:t>Slides</a:t>
                      </a:r>
                      <a:r>
                        <a:rPr lang="en-GB" sz="900" baseline="0" dirty="0"/>
                        <a:t> 4, 5 and 6.</a:t>
                      </a:r>
                      <a:endParaRPr lang="en-GB" sz="900" dirty="0"/>
                    </a:p>
                  </a:txBody>
                  <a:tcPr marT="45680" marB="45680"/>
                </a:tc>
                <a:extLst>
                  <a:ext uri="{0D108BD9-81ED-4DB2-BD59-A6C34878D82A}">
                    <a16:rowId xmlns:a16="http://schemas.microsoft.com/office/drawing/2014/main" val="10008"/>
                  </a:ext>
                </a:extLst>
              </a:tr>
              <a:tr h="370522">
                <a:tc>
                  <a:txBody>
                    <a:bodyPr/>
                    <a:lstStyle/>
                    <a:p>
                      <a:r>
                        <a:rPr lang="en-GB" sz="900" dirty="0"/>
                        <a:t>9</a:t>
                      </a:r>
                    </a:p>
                  </a:txBody>
                  <a:tcPr marT="45680" marB="45680"/>
                </a:tc>
                <a:tc>
                  <a:txBody>
                    <a:bodyPr/>
                    <a:lstStyle/>
                    <a:p>
                      <a:r>
                        <a:rPr lang="en-GB" sz="900" dirty="0"/>
                        <a:t>Clarified</a:t>
                      </a:r>
                      <a:r>
                        <a:rPr lang="en-GB" sz="900" baseline="0" dirty="0"/>
                        <a:t> that there is a different root cause for why made and why shipped on slide 3. Added more questions to Permanent Corrective action on slide 31 and added al questions to slide 37.</a:t>
                      </a:r>
                      <a:endParaRPr lang="en-GB" sz="900" dirty="0"/>
                    </a:p>
                  </a:txBody>
                  <a:tcPr marT="45680" marB="45680"/>
                </a:tc>
                <a:tc>
                  <a:txBody>
                    <a:bodyPr/>
                    <a:lstStyle/>
                    <a:p>
                      <a:r>
                        <a:rPr lang="en-GB" sz="900" dirty="0"/>
                        <a:t>09</a:t>
                      </a:r>
                      <a:r>
                        <a:rPr lang="en-GB" sz="900" baseline="30000" dirty="0"/>
                        <a:t>th</a:t>
                      </a:r>
                      <a:r>
                        <a:rPr lang="en-GB" sz="900" dirty="0"/>
                        <a:t> July</a:t>
                      </a:r>
                      <a:r>
                        <a:rPr lang="en-GB" sz="900" baseline="0" dirty="0"/>
                        <a:t> 2020</a:t>
                      </a:r>
                      <a:endParaRPr lang="en-GB" sz="900" dirty="0"/>
                    </a:p>
                  </a:txBody>
                  <a:tcPr marT="45680" marB="45680"/>
                </a:tc>
                <a:tc>
                  <a:txBody>
                    <a:bodyPr/>
                    <a:lstStyle/>
                    <a:p>
                      <a:r>
                        <a:rPr lang="en-GB" sz="900" dirty="0"/>
                        <a:t>29</a:t>
                      </a:r>
                      <a:r>
                        <a:rPr lang="en-GB" sz="900" baseline="30000" dirty="0"/>
                        <a:t>th</a:t>
                      </a:r>
                      <a:r>
                        <a:rPr lang="en-GB" sz="900" dirty="0"/>
                        <a:t> January</a:t>
                      </a:r>
                      <a:r>
                        <a:rPr lang="en-GB" sz="900" baseline="0" dirty="0"/>
                        <a:t> 2020</a:t>
                      </a:r>
                      <a:endParaRPr lang="en-GB" sz="900" dirty="0"/>
                    </a:p>
                  </a:txBody>
                  <a:tcPr marT="45680" marB="45680"/>
                </a:tc>
                <a:tc>
                  <a:txBody>
                    <a:bodyPr/>
                    <a:lstStyle/>
                    <a:p>
                      <a:r>
                        <a:rPr lang="en-GB" sz="900" dirty="0"/>
                        <a:t>Slides 3, 31</a:t>
                      </a:r>
                      <a:r>
                        <a:rPr lang="en-GB" sz="900" baseline="0" dirty="0"/>
                        <a:t> and 37</a:t>
                      </a:r>
                      <a:endParaRPr lang="en-GB" sz="900" dirty="0"/>
                    </a:p>
                  </a:txBody>
                  <a:tcPr marT="45680" marB="45680"/>
                </a:tc>
                <a:extLst>
                  <a:ext uri="{0D108BD9-81ED-4DB2-BD59-A6C34878D82A}">
                    <a16:rowId xmlns:a16="http://schemas.microsoft.com/office/drawing/2014/main" val="10009"/>
                  </a:ext>
                </a:extLst>
              </a:tr>
              <a:tr h="370522">
                <a:tc>
                  <a:txBody>
                    <a:bodyPr/>
                    <a:lstStyle/>
                    <a:p>
                      <a:r>
                        <a:rPr lang="en-GB" sz="900" dirty="0"/>
                        <a:t>10</a:t>
                      </a:r>
                    </a:p>
                  </a:txBody>
                  <a:tcPr marT="45680" marB="45680"/>
                </a:tc>
                <a:tc>
                  <a:txBody>
                    <a:bodyPr/>
                    <a:lstStyle/>
                    <a:p>
                      <a:r>
                        <a:rPr lang="en-GB" sz="900" dirty="0"/>
                        <a:t>Updated the ICAM questions in the containment, root cause</a:t>
                      </a:r>
                      <a:r>
                        <a:rPr lang="en-GB" sz="900" baseline="0" dirty="0"/>
                        <a:t> and permanent corrective action slides.</a:t>
                      </a:r>
                      <a:endParaRPr lang="en-GB" sz="900" dirty="0"/>
                    </a:p>
                  </a:txBody>
                  <a:tcPr marT="45680" marB="45680"/>
                </a:tc>
                <a:tc>
                  <a:txBody>
                    <a:bodyPr/>
                    <a:lstStyle/>
                    <a:p>
                      <a:r>
                        <a:rPr lang="en-GB" sz="900" dirty="0"/>
                        <a:t>30</a:t>
                      </a:r>
                      <a:r>
                        <a:rPr lang="en-GB" sz="900" baseline="30000" dirty="0"/>
                        <a:t>th</a:t>
                      </a:r>
                      <a:r>
                        <a:rPr lang="en-GB" sz="900" baseline="0" dirty="0"/>
                        <a:t> September 2020</a:t>
                      </a:r>
                      <a:endParaRPr lang="en-GB" sz="900" dirty="0"/>
                    </a:p>
                  </a:txBody>
                  <a:tcPr marT="45680" marB="45680"/>
                </a:tc>
                <a:tc>
                  <a:txBody>
                    <a:bodyPr/>
                    <a:lstStyle/>
                    <a:p>
                      <a:r>
                        <a:rPr lang="en-GB" sz="900" dirty="0"/>
                        <a:t>9</a:t>
                      </a:r>
                      <a:r>
                        <a:rPr lang="en-GB" sz="900" baseline="30000" dirty="0"/>
                        <a:t>th</a:t>
                      </a:r>
                      <a:r>
                        <a:rPr lang="en-GB" sz="900" dirty="0"/>
                        <a:t> July</a:t>
                      </a:r>
                      <a:r>
                        <a:rPr lang="en-GB" sz="900" baseline="0" dirty="0"/>
                        <a:t> 2020</a:t>
                      </a:r>
                      <a:endParaRPr lang="en-GB" sz="900" dirty="0"/>
                    </a:p>
                  </a:txBody>
                  <a:tcPr marT="45680" marB="45680"/>
                </a:tc>
                <a:tc>
                  <a:txBody>
                    <a:bodyPr/>
                    <a:lstStyle/>
                    <a:p>
                      <a:r>
                        <a:rPr lang="en-GB" sz="900" dirty="0"/>
                        <a:t>Slides 20,</a:t>
                      </a:r>
                      <a:r>
                        <a:rPr lang="en-GB" sz="900" baseline="0" dirty="0"/>
                        <a:t> 22, 31 and 37. </a:t>
                      </a:r>
                      <a:endParaRPr lang="en-GB" sz="900" dirty="0"/>
                    </a:p>
                  </a:txBody>
                  <a:tcPr marT="45680" marB="4568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425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Frequently Asked Questions (FAQ’s)</a:t>
            </a:r>
          </a:p>
        </p:txBody>
      </p:sp>
      <p:sp>
        <p:nvSpPr>
          <p:cNvPr id="36867" name="TextBox 2"/>
          <p:cNvSpPr txBox="1">
            <a:spLocks noChangeArrowheads="1"/>
          </p:cNvSpPr>
          <p:nvPr/>
        </p:nvSpPr>
        <p:spPr bwMode="auto">
          <a:xfrm>
            <a:off x="250824" y="1268413"/>
            <a:ext cx="889317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r>
              <a:rPr lang="en-US" sz="1200" u="sng" dirty="0"/>
              <a:t>What is an ICAM?</a:t>
            </a:r>
            <a:endParaRPr lang="en-GB" sz="1200" dirty="0"/>
          </a:p>
          <a:p>
            <a:r>
              <a:rPr lang="en-US" sz="1200" b="0" i="0" dirty="0"/>
              <a:t>Stands for Interactive Corrective Action Management. This is a web-based system which allows Quality issues that have affected HYG to be raised and managed by the Supplier and HYG Quality Teams.  </a:t>
            </a:r>
            <a:endParaRPr lang="en-GB" sz="1200" b="0" i="0" dirty="0"/>
          </a:p>
          <a:p>
            <a:r>
              <a:rPr lang="en-US" sz="1200" dirty="0"/>
              <a:t> </a:t>
            </a:r>
            <a:endParaRPr lang="en-GB" sz="1200" dirty="0"/>
          </a:p>
          <a:p>
            <a:r>
              <a:rPr lang="en-US" sz="1200" u="sng" dirty="0"/>
              <a:t>Why did I receive this ICAM?</a:t>
            </a:r>
            <a:endParaRPr lang="en-GB" sz="1200" dirty="0"/>
          </a:p>
          <a:p>
            <a:r>
              <a:rPr lang="en-US" sz="1200" b="0" i="0" dirty="0"/>
              <a:t>You received this ICAM following a decision by the HYG Quality teams that the issue had a significant effect on production or our Dealers. In general, there are three criteria for an ICAM to be opened. </a:t>
            </a:r>
            <a:r>
              <a:rPr lang="en-US" sz="1200" i="0" dirty="0"/>
              <a:t>Please note that not all fails will result in an ICAM.</a:t>
            </a:r>
            <a:endParaRPr lang="en-GB" sz="1200" i="0" dirty="0"/>
          </a:p>
          <a:p>
            <a:pPr lvl="0"/>
            <a:r>
              <a:rPr lang="en-US" sz="1200" b="0" i="0" dirty="0"/>
              <a:t>Cost – If the quality cost for the parts and/or rework is significant.</a:t>
            </a:r>
            <a:endParaRPr lang="en-GB" sz="1200" b="0" i="0" dirty="0"/>
          </a:p>
          <a:p>
            <a:pPr lvl="0"/>
            <a:r>
              <a:rPr lang="en-US" sz="1200" b="0" i="0" dirty="0"/>
              <a:t>Quantity – If the quantity affected is multiple/batch related.</a:t>
            </a:r>
            <a:endParaRPr lang="en-GB" sz="1200" b="0" i="0" dirty="0"/>
          </a:p>
          <a:p>
            <a:pPr lvl="0"/>
            <a:r>
              <a:rPr lang="en-US" sz="1200" b="0" i="0" dirty="0"/>
              <a:t>Dealer/Customer/Production issue – Any failure reported that is deemed to be significant by the HYG Quality Team.  </a:t>
            </a:r>
            <a:endParaRPr lang="en-GB" sz="1200" b="0" i="0" dirty="0"/>
          </a:p>
          <a:p>
            <a:r>
              <a:rPr lang="en-US" sz="1200" dirty="0"/>
              <a:t> </a:t>
            </a:r>
            <a:endParaRPr lang="en-GB" sz="1200" dirty="0"/>
          </a:p>
          <a:p>
            <a:r>
              <a:rPr lang="en-US" sz="1200" u="sng" dirty="0"/>
              <a:t>I am no longer accountable for ICAM’s, how can I change ownership?</a:t>
            </a:r>
            <a:endParaRPr lang="en-GB" sz="1200" dirty="0"/>
          </a:p>
          <a:p>
            <a:r>
              <a:rPr lang="en-US" sz="1200" b="0" i="0" dirty="0"/>
              <a:t>If you are no longer in charge of managing ICAM’s for your company then please look in the “Nonconformance” section of the ICAM and get the name of the HYG coordinator. Against the name will be an information button to get their e-mail details to contact them and provide them with a new contact to manage the ICAM</a:t>
            </a:r>
            <a:r>
              <a:rPr lang="en-US" sz="1200" dirty="0"/>
              <a:t>.   </a:t>
            </a:r>
            <a:endParaRPr lang="en-GB" sz="1200" dirty="0"/>
          </a:p>
          <a:p>
            <a:r>
              <a:rPr lang="en-US" sz="1200" dirty="0"/>
              <a:t> </a:t>
            </a:r>
            <a:endParaRPr lang="en-GB" sz="1200" dirty="0"/>
          </a:p>
          <a:p>
            <a:r>
              <a:rPr lang="en-US" sz="1200" u="sng" dirty="0"/>
              <a:t>I have forgotten my Login/Password?</a:t>
            </a:r>
            <a:endParaRPr lang="en-GB" sz="1200" dirty="0"/>
          </a:p>
          <a:p>
            <a:r>
              <a:rPr lang="en-US" sz="1200" b="0" i="0" dirty="0"/>
              <a:t>If you have forgotten your login or password then please contact anyone from the HYG Quality department who will in turn contact the ICAM administrator to reset the account and provide the login details</a:t>
            </a:r>
            <a:r>
              <a:rPr lang="en-US" sz="1200" dirty="0"/>
              <a:t>. </a:t>
            </a:r>
            <a:endParaRPr lang="en-GB" sz="1200" dirty="0"/>
          </a:p>
          <a:p>
            <a:r>
              <a:rPr lang="en-US" sz="1200" dirty="0"/>
              <a:t> </a:t>
            </a:r>
            <a:endParaRPr lang="en-GB" sz="1200" dirty="0"/>
          </a:p>
          <a:p>
            <a:r>
              <a:rPr lang="en-US" sz="1200" u="sng" dirty="0"/>
              <a:t>I am running Internet </a:t>
            </a:r>
            <a:r>
              <a:rPr lang="en-US" sz="1200" u="sng" dirty="0" err="1"/>
              <a:t>Exployer</a:t>
            </a:r>
            <a:r>
              <a:rPr lang="en-US" sz="1200" u="sng" dirty="0"/>
              <a:t> 11 and cannot login?</a:t>
            </a:r>
            <a:endParaRPr lang="en-GB" sz="1200" dirty="0"/>
          </a:p>
          <a:p>
            <a:r>
              <a:rPr lang="en-US" sz="1200" b="0" i="0" dirty="0"/>
              <a:t>When running the ICAM system using Internet Explorer 11, there is a known compatibility issue, follow the steps in the guide from slide 9 and 10 to resolve. </a:t>
            </a:r>
            <a:endParaRPr lang="en-GB" sz="1200" b="0" i="0" dirty="0"/>
          </a:p>
        </p:txBody>
      </p:sp>
    </p:spTree>
    <p:extLst>
      <p:ext uri="{BB962C8B-B14F-4D97-AF65-F5344CB8AC3E}">
        <p14:creationId xmlns:p14="http://schemas.microsoft.com/office/powerpoint/2010/main" val="51228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Frequently Asked Questions (FAQ’s)</a:t>
            </a:r>
          </a:p>
        </p:txBody>
      </p:sp>
      <p:sp>
        <p:nvSpPr>
          <p:cNvPr id="36867" name="TextBox 2"/>
          <p:cNvSpPr txBox="1">
            <a:spLocks noChangeArrowheads="1"/>
          </p:cNvSpPr>
          <p:nvPr/>
        </p:nvSpPr>
        <p:spPr bwMode="auto">
          <a:xfrm>
            <a:off x="250825" y="1268413"/>
            <a:ext cx="864235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r>
              <a:rPr lang="en-US" sz="1200" u="sng" dirty="0"/>
              <a:t>How can I change my Login Password?</a:t>
            </a:r>
            <a:endParaRPr lang="en-GB" sz="1200" dirty="0"/>
          </a:p>
          <a:p>
            <a:r>
              <a:rPr lang="en-US" sz="1200" b="0" i="0" dirty="0"/>
              <a:t>Your initial login password is set by the ICAM administrator and is common across the system, when you log into the system follow the instructions on slide 11 to change your password to one that you will easily remember.</a:t>
            </a:r>
            <a:endParaRPr lang="en-GB" sz="1200" b="0" i="0" dirty="0"/>
          </a:p>
          <a:p>
            <a:r>
              <a:rPr lang="en-US" sz="1200" dirty="0"/>
              <a:t> </a:t>
            </a:r>
            <a:endParaRPr lang="en-GB" sz="1200" dirty="0"/>
          </a:p>
          <a:p>
            <a:r>
              <a:rPr lang="en-US" sz="1200" u="sng" dirty="0"/>
              <a:t>What is an E-Signature?</a:t>
            </a:r>
            <a:endParaRPr lang="en-GB" sz="1200" dirty="0"/>
          </a:p>
          <a:p>
            <a:r>
              <a:rPr lang="en-US" sz="1200" b="0" i="0" dirty="0"/>
              <a:t>An E-signature is basically a second password which you need to set up when you first get your account, follow the instructions on slide 12 to set it up. You will require an e-signature, as you need it to electronically sign each section so that the HYG QA owner knows a section has been complete and the system moves onto the next phase.  </a:t>
            </a:r>
            <a:endParaRPr lang="en-GB" sz="1200" b="0" i="0" dirty="0"/>
          </a:p>
          <a:p>
            <a:r>
              <a:rPr lang="en-US" sz="1200" dirty="0"/>
              <a:t> </a:t>
            </a:r>
            <a:endParaRPr lang="en-GB" sz="1200" dirty="0"/>
          </a:p>
          <a:p>
            <a:r>
              <a:rPr lang="en-US" sz="1200" u="sng" dirty="0"/>
              <a:t>I cannot enter any text in the Root Cause and Supplier Verification fields?</a:t>
            </a:r>
            <a:endParaRPr lang="en-GB" sz="1200" dirty="0"/>
          </a:p>
          <a:p>
            <a:r>
              <a:rPr lang="en-US" sz="1200" b="0" i="0" dirty="0"/>
              <a:t>The text boxes in these sections are locked and require the “Edit” button to be selected on the top tool bar, see slide 14. Please note when you finished be sure to hit the “Save” button on the tool bar to keep your work. </a:t>
            </a:r>
            <a:endParaRPr lang="en-GB" sz="1200" b="0" i="0" dirty="0"/>
          </a:p>
          <a:p>
            <a:r>
              <a:rPr lang="en-US" sz="1200" dirty="0"/>
              <a:t> </a:t>
            </a:r>
            <a:endParaRPr lang="en-GB" sz="1200" dirty="0"/>
          </a:p>
          <a:p>
            <a:r>
              <a:rPr lang="en-US" sz="1200" u="sng" dirty="0"/>
              <a:t>How long do I have to provide a complete answer to this ICAM?</a:t>
            </a:r>
            <a:endParaRPr lang="en-GB" sz="1200" dirty="0"/>
          </a:p>
          <a:p>
            <a:r>
              <a:rPr lang="en-US" sz="1200" b="0" i="0" dirty="0"/>
              <a:t>Each section has it’s own target, please see the Best practice slide for details. It can be summarized as follows.</a:t>
            </a:r>
            <a:endParaRPr lang="en-GB" sz="1200" b="0" i="0" dirty="0"/>
          </a:p>
          <a:p>
            <a:pPr lvl="0"/>
            <a:r>
              <a:rPr lang="en-US" sz="1200" b="0" i="0" dirty="0"/>
              <a:t>Acceptance – must be within 24 hours.</a:t>
            </a:r>
            <a:endParaRPr lang="en-GB" sz="1200" b="0" i="0" dirty="0"/>
          </a:p>
          <a:p>
            <a:pPr lvl="0"/>
            <a:r>
              <a:rPr lang="en-US" sz="1200" b="0" i="0" dirty="0"/>
              <a:t>Containment actions – must be complete within 2 working days.</a:t>
            </a:r>
            <a:endParaRPr lang="en-GB" sz="1200" b="0" i="0" dirty="0"/>
          </a:p>
          <a:p>
            <a:pPr lvl="0"/>
            <a:r>
              <a:rPr lang="en-US" sz="1200" b="0" i="0" dirty="0"/>
              <a:t>Root Cause – target is within 10 working days. </a:t>
            </a:r>
            <a:endParaRPr lang="en-GB" sz="1200" b="0" i="0" dirty="0"/>
          </a:p>
          <a:p>
            <a:pPr lvl="0"/>
            <a:r>
              <a:rPr lang="en-US" sz="1200" b="0" i="0" dirty="0"/>
              <a:t>Permanent Corrective Action – target is within 30 working days</a:t>
            </a:r>
            <a:r>
              <a:rPr lang="en-US" sz="1200" dirty="0"/>
              <a:t>.</a:t>
            </a:r>
            <a:endParaRPr lang="en-GB" sz="1200" dirty="0"/>
          </a:p>
        </p:txBody>
      </p:sp>
    </p:spTree>
    <p:extLst>
      <p:ext uri="{BB962C8B-B14F-4D97-AF65-F5344CB8AC3E}">
        <p14:creationId xmlns:p14="http://schemas.microsoft.com/office/powerpoint/2010/main" val="103260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Frequently Asked Questions (FAQ’s)</a:t>
            </a:r>
          </a:p>
        </p:txBody>
      </p:sp>
      <p:sp>
        <p:nvSpPr>
          <p:cNvPr id="36867" name="TextBox 2"/>
          <p:cNvSpPr txBox="1">
            <a:spLocks noChangeArrowheads="1"/>
          </p:cNvSpPr>
          <p:nvPr/>
        </p:nvSpPr>
        <p:spPr bwMode="auto">
          <a:xfrm>
            <a:off x="250825" y="1268413"/>
            <a:ext cx="86423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r>
              <a:rPr lang="en-US" sz="1200" u="sng" dirty="0"/>
              <a:t>I cannot upload my file to the reference section?</a:t>
            </a:r>
            <a:endParaRPr lang="en-GB" sz="1200" dirty="0"/>
          </a:p>
          <a:p>
            <a:r>
              <a:rPr lang="en-US" sz="1200" b="0" i="0" dirty="0"/>
              <a:t>The references section will accept all Microsoft files and picture extensions but the size of a file is limited to 10 Mbyte. If your file is above 10 Mbyte look at options to reduce the size, reduce the resolution of pictures or save the file in PDF format.</a:t>
            </a:r>
            <a:endParaRPr lang="en-GB" sz="1200" b="0" i="0" dirty="0"/>
          </a:p>
          <a:p>
            <a:r>
              <a:rPr lang="en-US" sz="1200" dirty="0"/>
              <a:t> </a:t>
            </a:r>
            <a:endParaRPr lang="en-GB" sz="1200" dirty="0"/>
          </a:p>
          <a:p>
            <a:r>
              <a:rPr lang="en-US" sz="1200" u="sng" dirty="0"/>
              <a:t>I am not receiving the daily e-mail?</a:t>
            </a:r>
            <a:endParaRPr lang="en-GB" sz="1200" dirty="0"/>
          </a:p>
          <a:p>
            <a:r>
              <a:rPr lang="en-US" sz="1200" b="0" i="0" dirty="0"/>
              <a:t>There are two reasons for not receiving the daily e-mail. </a:t>
            </a:r>
            <a:endParaRPr lang="en-GB" sz="1200" b="0" i="0" dirty="0"/>
          </a:p>
          <a:p>
            <a:pPr lvl="0"/>
            <a:r>
              <a:rPr lang="en-US" sz="1200" b="0" i="0" dirty="0"/>
              <a:t>- You have no notifications in your account or open actions.</a:t>
            </a:r>
            <a:endParaRPr lang="en-GB" sz="1200" b="0" i="0" dirty="0"/>
          </a:p>
          <a:p>
            <a:pPr lvl="0"/>
            <a:r>
              <a:rPr lang="en-US" sz="1200" b="0" i="0" dirty="0"/>
              <a:t>- The system is down as it is a third party S/W, please contact HYG if you have concerns.</a:t>
            </a:r>
            <a:endParaRPr lang="en-GB" sz="1200" b="0" i="0" dirty="0"/>
          </a:p>
          <a:p>
            <a:r>
              <a:rPr lang="en-US" sz="1200" dirty="0"/>
              <a:t> </a:t>
            </a:r>
            <a:endParaRPr lang="en-GB" sz="1200" dirty="0"/>
          </a:p>
          <a:p>
            <a:r>
              <a:rPr lang="en-US" sz="1200" u="sng" dirty="0"/>
              <a:t>How can I stop receiving the daily e-mail as I have completed my actions?</a:t>
            </a:r>
            <a:endParaRPr lang="en-GB" sz="1200" dirty="0"/>
          </a:p>
          <a:p>
            <a:r>
              <a:rPr lang="en-US" sz="1200" b="0" i="0" dirty="0"/>
              <a:t>The reason the e-mail is issued is to advise that you have notifications in your ICAM account, please follow the instructions on slide 35 to remove these notifications if you have completed your tasks. </a:t>
            </a:r>
            <a:endParaRPr lang="en-GB" sz="1200" b="0" i="0" dirty="0"/>
          </a:p>
          <a:p>
            <a:r>
              <a:rPr lang="en-US" sz="1200" dirty="0"/>
              <a:t> </a:t>
            </a:r>
            <a:endParaRPr lang="en-GB" sz="1200" dirty="0"/>
          </a:p>
          <a:p>
            <a:r>
              <a:rPr lang="en-US" sz="1200" u="sng" dirty="0"/>
              <a:t>I have completed all the sections but the ICAM is still open?</a:t>
            </a:r>
            <a:endParaRPr lang="en-GB" sz="1200" dirty="0"/>
          </a:p>
          <a:p>
            <a:r>
              <a:rPr lang="en-US" sz="1200" b="0" i="0" dirty="0"/>
              <a:t>Each ICAM is split into five sections, as the Supplier contact you are responsible for the first four sections, (Acceptance, Containment, Root cause and Permanent Corrective Action). The last section is the Closure, which must be completed by the HYG Quality Prime that is assigned to the ICAM. If they feel that there is some information missing or need clarification they will be in touch to advise what is required before they agree to close.</a:t>
            </a:r>
            <a:endParaRPr lang="en-GB" sz="1200" b="0" i="0" dirty="0"/>
          </a:p>
          <a:p>
            <a:br>
              <a:rPr lang="en-US" sz="1200" dirty="0"/>
            </a:br>
            <a:r>
              <a:rPr lang="en-US" sz="1200" u="sng" dirty="0"/>
              <a:t>Do I have to use the HYG 5 Why template in the Reference section?</a:t>
            </a:r>
            <a:endParaRPr lang="en-GB" sz="1200" dirty="0"/>
          </a:p>
          <a:p>
            <a:r>
              <a:rPr lang="en-US" sz="1200" b="0" i="0" dirty="0"/>
              <a:t>For each ICAM, HYG request that a 5 Why template is filled out and uploaded into the references section. If your Company has it’s own 5 Why template or use an 8D report which includes a 5 Why template then these can be used also. The HYG template is just added to cover any Suppliers that do not have an active template.</a:t>
            </a:r>
            <a:endParaRPr lang="en-GB" sz="1200" b="0" i="0" dirty="0"/>
          </a:p>
          <a:p>
            <a:endParaRPr lang="en-GB" sz="1200" dirty="0"/>
          </a:p>
        </p:txBody>
      </p:sp>
    </p:spTree>
    <p:extLst>
      <p:ext uri="{BB962C8B-B14F-4D97-AF65-F5344CB8AC3E}">
        <p14:creationId xmlns:p14="http://schemas.microsoft.com/office/powerpoint/2010/main" val="1913897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a:t>Log in</a:t>
            </a: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84313"/>
            <a:ext cx="4032250" cy="261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4" name="TextBox 2"/>
          <p:cNvSpPr txBox="1">
            <a:spLocks noChangeArrowheads="1"/>
          </p:cNvSpPr>
          <p:nvPr/>
        </p:nvSpPr>
        <p:spPr bwMode="auto">
          <a:xfrm>
            <a:off x="179388" y="959663"/>
            <a:ext cx="6046788"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b="0" i="0" dirty="0">
                <a:solidFill>
                  <a:schemeClr val="bg1"/>
                </a:solidFill>
                <a:ea typeface="ヒラギノ角ゴ Pro W3"/>
                <a:cs typeface="Arial" pitchFamily="34" charset="0"/>
              </a:rPr>
              <a:t>Go to </a:t>
            </a:r>
            <a:r>
              <a:rPr lang="en-GB" u="sng" dirty="0">
                <a:hlinkClick r:id="rId3"/>
              </a:rPr>
              <a:t>https://hqms.hgihost.com/nmhg/login.aspx</a:t>
            </a:r>
            <a:r>
              <a:rPr lang="en-GB" dirty="0"/>
              <a:t> </a:t>
            </a:r>
          </a:p>
        </p:txBody>
      </p:sp>
      <p:pic>
        <p:nvPicPr>
          <p:cNvPr id="1024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4100513"/>
            <a:ext cx="5292725" cy="225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6" name="TextBox 3"/>
          <p:cNvSpPr txBox="1">
            <a:spLocks noChangeArrowheads="1"/>
          </p:cNvSpPr>
          <p:nvPr/>
        </p:nvSpPr>
        <p:spPr bwMode="auto">
          <a:xfrm>
            <a:off x="4356100" y="1844675"/>
            <a:ext cx="1944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1. Enter your Username and Password</a:t>
            </a:r>
          </a:p>
        </p:txBody>
      </p:sp>
      <p:sp>
        <p:nvSpPr>
          <p:cNvPr id="5" name="Rectangle 4"/>
          <p:cNvSpPr/>
          <p:nvPr/>
        </p:nvSpPr>
        <p:spPr>
          <a:xfrm>
            <a:off x="1565275" y="2565400"/>
            <a:ext cx="1493838" cy="3587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8" name="Rectangle 7"/>
          <p:cNvSpPr/>
          <p:nvPr/>
        </p:nvSpPr>
        <p:spPr>
          <a:xfrm>
            <a:off x="1936750" y="2943225"/>
            <a:ext cx="747713" cy="2698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0249" name="TextBox 8"/>
          <p:cNvSpPr txBox="1">
            <a:spLocks noChangeArrowheads="1"/>
          </p:cNvSpPr>
          <p:nvPr/>
        </p:nvSpPr>
        <p:spPr bwMode="auto">
          <a:xfrm>
            <a:off x="4370388" y="2409825"/>
            <a:ext cx="19446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2. Click “Log in here”</a:t>
            </a:r>
          </a:p>
        </p:txBody>
      </p:sp>
      <p:sp>
        <p:nvSpPr>
          <p:cNvPr id="10250" name="TextBox 9"/>
          <p:cNvSpPr txBox="1">
            <a:spLocks noChangeArrowheads="1"/>
          </p:cNvSpPr>
          <p:nvPr/>
        </p:nvSpPr>
        <p:spPr bwMode="auto">
          <a:xfrm>
            <a:off x="4356100" y="2744788"/>
            <a:ext cx="194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3. The main screen should appear.</a:t>
            </a:r>
          </a:p>
        </p:txBody>
      </p:sp>
      <p:cxnSp>
        <p:nvCxnSpPr>
          <p:cNvPr id="7" name="Straight Arrow Connector 6"/>
          <p:cNvCxnSpPr>
            <a:stCxn id="10246" idx="1"/>
            <a:endCxn id="5" idx="3"/>
          </p:cNvCxnSpPr>
          <p:nvPr/>
        </p:nvCxnSpPr>
        <p:spPr>
          <a:xfrm flipH="1">
            <a:off x="3059113" y="2076450"/>
            <a:ext cx="1296987" cy="6683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0249" idx="1"/>
            <a:endCxn id="8" idx="3"/>
          </p:cNvCxnSpPr>
          <p:nvPr/>
        </p:nvCxnSpPr>
        <p:spPr>
          <a:xfrm flipH="1">
            <a:off x="2684463" y="2549525"/>
            <a:ext cx="1685925" cy="5286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250" idx="2"/>
          </p:cNvCxnSpPr>
          <p:nvPr/>
        </p:nvCxnSpPr>
        <p:spPr>
          <a:xfrm flipH="1">
            <a:off x="4048125" y="3206750"/>
            <a:ext cx="1279525" cy="12303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254" name="TextBox 3"/>
          <p:cNvSpPr txBox="1">
            <a:spLocks noChangeArrowheads="1"/>
          </p:cNvSpPr>
          <p:nvPr/>
        </p:nvSpPr>
        <p:spPr bwMode="auto">
          <a:xfrm>
            <a:off x="6300788" y="1252538"/>
            <a:ext cx="2843212"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dirty="0">
                <a:solidFill>
                  <a:srgbClr val="FF0000"/>
                </a:solidFill>
                <a:ea typeface="ヒラギノ角ゴ Pro W3"/>
                <a:cs typeface="Arial" pitchFamily="34" charset="0"/>
              </a:rPr>
              <a:t>NOTE:</a:t>
            </a:r>
          </a:p>
          <a:p>
            <a:pPr eaLnBrk="1" hangingPunct="1">
              <a:spcBef>
                <a:spcPct val="20000"/>
              </a:spcBef>
              <a:buSzPct val="100000"/>
            </a:pPr>
            <a:r>
              <a:rPr lang="en-GB" altLang="en-US" sz="1200" b="0" i="0" dirty="0">
                <a:solidFill>
                  <a:srgbClr val="FF0000"/>
                </a:solidFill>
                <a:ea typeface="ヒラギノ角ゴ Pro W3"/>
                <a:cs typeface="Arial" pitchFamily="34" charset="0"/>
              </a:rPr>
              <a:t>Please use a version of IE (Internet Explorer) at least version 5.5 or above.</a:t>
            </a:r>
          </a:p>
          <a:p>
            <a:pPr eaLnBrk="1" hangingPunct="1">
              <a:spcBef>
                <a:spcPct val="20000"/>
              </a:spcBef>
              <a:buSzPct val="100000"/>
            </a:pPr>
            <a:endParaRPr lang="en-GB" altLang="en-US" sz="1200" b="0" i="0" dirty="0">
              <a:solidFill>
                <a:srgbClr val="FF0000"/>
              </a:solidFill>
              <a:ea typeface="ヒラギノ角ゴ Pro W3"/>
              <a:cs typeface="Arial" pitchFamily="34" charset="0"/>
            </a:endParaRPr>
          </a:p>
          <a:p>
            <a:pPr eaLnBrk="1" hangingPunct="1">
              <a:spcBef>
                <a:spcPct val="20000"/>
              </a:spcBef>
              <a:buSzPct val="100000"/>
            </a:pPr>
            <a:r>
              <a:rPr lang="en-GB" altLang="en-US" sz="1200" b="0" i="0" dirty="0">
                <a:solidFill>
                  <a:srgbClr val="FF0000"/>
                </a:solidFill>
                <a:ea typeface="ヒラギノ角ゴ Pro W3"/>
                <a:cs typeface="Arial" pitchFamily="34" charset="0"/>
              </a:rPr>
              <a:t>It will not work with the following:</a:t>
            </a:r>
          </a:p>
          <a:p>
            <a:pPr eaLnBrk="1" hangingPunct="1">
              <a:spcBef>
                <a:spcPct val="20000"/>
              </a:spcBef>
              <a:buSzPct val="100000"/>
            </a:pPr>
            <a:r>
              <a:rPr lang="en-GB" altLang="en-US" sz="1200" b="0" i="0" dirty="0">
                <a:solidFill>
                  <a:srgbClr val="FF0000"/>
                </a:solidFill>
                <a:ea typeface="ヒラギノ角ゴ Pro W3"/>
                <a:cs typeface="Arial" pitchFamily="34" charset="0"/>
              </a:rPr>
              <a:t>Chrome</a:t>
            </a:r>
          </a:p>
          <a:p>
            <a:pPr eaLnBrk="1" hangingPunct="1">
              <a:spcBef>
                <a:spcPct val="20000"/>
              </a:spcBef>
              <a:buSzPct val="100000"/>
            </a:pPr>
            <a:r>
              <a:rPr lang="en-GB" altLang="en-US" sz="1200" b="0" i="0" dirty="0">
                <a:solidFill>
                  <a:srgbClr val="FF0000"/>
                </a:solidFill>
                <a:ea typeface="ヒラギノ角ゴ Pro W3"/>
                <a:cs typeface="Arial" pitchFamily="34" charset="0"/>
              </a:rPr>
              <a:t>Firefox</a:t>
            </a:r>
          </a:p>
          <a:p>
            <a:pPr eaLnBrk="1" hangingPunct="1">
              <a:spcBef>
                <a:spcPct val="20000"/>
              </a:spcBef>
              <a:buSzPct val="100000"/>
            </a:pPr>
            <a:r>
              <a:rPr lang="en-GB" altLang="en-US" sz="1200" b="0" i="0" dirty="0">
                <a:solidFill>
                  <a:srgbClr val="FF0000"/>
                </a:solidFill>
                <a:ea typeface="ヒラギノ角ゴ Pro W3"/>
                <a:cs typeface="Arial" pitchFamily="34" charset="0"/>
              </a:rPr>
              <a:t>MAC IOS</a:t>
            </a:r>
          </a:p>
          <a:p>
            <a:pPr eaLnBrk="1" hangingPunct="1">
              <a:spcBef>
                <a:spcPct val="20000"/>
              </a:spcBef>
              <a:buSzPct val="100000"/>
            </a:pPr>
            <a:r>
              <a:rPr lang="en-GB" altLang="en-US" sz="1200" b="0" i="0" dirty="0">
                <a:ea typeface="ヒラギノ角ゴ Pro W3"/>
                <a:cs typeface="Arial"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a:t>Windows 10</a:t>
            </a:r>
          </a:p>
        </p:txBody>
      </p:sp>
      <p:sp>
        <p:nvSpPr>
          <p:cNvPr id="11267" name="TextBox 2"/>
          <p:cNvSpPr txBox="1">
            <a:spLocks noChangeArrowheads="1"/>
          </p:cNvSpPr>
          <p:nvPr/>
        </p:nvSpPr>
        <p:spPr bwMode="auto">
          <a:xfrm>
            <a:off x="250825" y="1268413"/>
            <a:ext cx="8642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If your computer is running the Windows 10 operating system, the HQMS programme will not open, as it is incompatible with Microsoft Edge, which is the default Internet explorer. To resolve this, you need to activate IE 11 (Internet Explorer 11) in Windows 10; please follow either of the instructions below.</a:t>
            </a:r>
          </a:p>
        </p:txBody>
      </p:sp>
      <p:pic>
        <p:nvPicPr>
          <p:cNvPr id="1126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2276475"/>
            <a:ext cx="4016375" cy="291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838" y="2276475"/>
            <a:ext cx="4189412" cy="384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0" name="TextBox 2"/>
          <p:cNvSpPr txBox="1">
            <a:spLocks noChangeArrowheads="1"/>
          </p:cNvSpPr>
          <p:nvPr/>
        </p:nvSpPr>
        <p:spPr bwMode="auto">
          <a:xfrm>
            <a:off x="1809750" y="2016125"/>
            <a:ext cx="784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Option 1</a:t>
            </a:r>
          </a:p>
        </p:txBody>
      </p:sp>
      <p:sp>
        <p:nvSpPr>
          <p:cNvPr id="11271" name="TextBox 2"/>
          <p:cNvSpPr txBox="1">
            <a:spLocks noChangeArrowheads="1"/>
          </p:cNvSpPr>
          <p:nvPr/>
        </p:nvSpPr>
        <p:spPr bwMode="auto">
          <a:xfrm>
            <a:off x="6118225" y="2016125"/>
            <a:ext cx="784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Option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a:t>IE11 Compatibility issue</a:t>
            </a:r>
          </a:p>
        </p:txBody>
      </p:sp>
      <p:sp>
        <p:nvSpPr>
          <p:cNvPr id="12291" name="TextBox 2"/>
          <p:cNvSpPr txBox="1">
            <a:spLocks noChangeArrowheads="1"/>
          </p:cNvSpPr>
          <p:nvPr/>
        </p:nvSpPr>
        <p:spPr bwMode="auto">
          <a:xfrm>
            <a:off x="250825" y="1268413"/>
            <a:ext cx="864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If you see this screen when you go to the HQMS address, please follow these steps. Currently, the system is not compatible with IE11 but this fix should resolve it.</a:t>
            </a: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30375"/>
            <a:ext cx="4135438"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2060575"/>
            <a:ext cx="4464050" cy="347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4" name="TextBox 6"/>
          <p:cNvSpPr txBox="1">
            <a:spLocks noChangeArrowheads="1"/>
          </p:cNvSpPr>
          <p:nvPr/>
        </p:nvSpPr>
        <p:spPr bwMode="auto">
          <a:xfrm>
            <a:off x="250825" y="4246563"/>
            <a:ext cx="40798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b="1" i="1">
                <a:solidFill>
                  <a:schemeClr val="tx1"/>
                </a:solidFill>
                <a:latin typeface="Arial" pitchFamily="34" charset="0"/>
              </a:defRPr>
            </a:lvl1pPr>
            <a:lvl2pPr marL="742950" indent="-285750" defTabSz="457200" eaLnBrk="0" hangingPunct="0">
              <a:defRPr b="1" i="1">
                <a:solidFill>
                  <a:schemeClr val="tx1"/>
                </a:solidFill>
                <a:latin typeface="Arial" pitchFamily="34" charset="0"/>
              </a:defRPr>
            </a:lvl2pPr>
            <a:lvl3pPr marL="1143000" indent="-228600" defTabSz="457200" eaLnBrk="0" hangingPunct="0">
              <a:defRPr b="1" i="1">
                <a:solidFill>
                  <a:schemeClr val="tx1"/>
                </a:solidFill>
                <a:latin typeface="Arial" pitchFamily="34" charset="0"/>
              </a:defRPr>
            </a:lvl3pPr>
            <a:lvl4pPr marL="1600200" indent="-228600" defTabSz="457200" eaLnBrk="0" hangingPunct="0">
              <a:defRPr b="1" i="1">
                <a:solidFill>
                  <a:schemeClr val="tx1"/>
                </a:solidFill>
                <a:latin typeface="Arial" pitchFamily="34" charset="0"/>
              </a:defRPr>
            </a:lvl4pPr>
            <a:lvl5pPr marL="2057400" indent="-228600" defTabSz="457200" eaLnBrk="0" hangingPunct="0">
              <a:defRPr b="1" i="1">
                <a:solidFill>
                  <a:schemeClr val="tx1"/>
                </a:solidFill>
                <a:latin typeface="Arial" pitchFamily="34" charset="0"/>
              </a:defRPr>
            </a:lvl5pPr>
            <a:lvl6pPr marL="2514600" indent="-228600" defTabSz="457200" eaLnBrk="0" fontAlgn="base" hangingPunct="0">
              <a:spcBef>
                <a:spcPct val="0"/>
              </a:spcBef>
              <a:spcAft>
                <a:spcPct val="0"/>
              </a:spcAft>
              <a:defRPr b="1" i="1">
                <a:solidFill>
                  <a:schemeClr val="tx1"/>
                </a:solidFill>
                <a:latin typeface="Arial" pitchFamily="34" charset="0"/>
              </a:defRPr>
            </a:lvl6pPr>
            <a:lvl7pPr marL="2971800" indent="-228600" defTabSz="457200" eaLnBrk="0" fontAlgn="base" hangingPunct="0">
              <a:spcBef>
                <a:spcPct val="0"/>
              </a:spcBef>
              <a:spcAft>
                <a:spcPct val="0"/>
              </a:spcAft>
              <a:defRPr b="1" i="1">
                <a:solidFill>
                  <a:schemeClr val="tx1"/>
                </a:solidFill>
                <a:latin typeface="Arial" pitchFamily="34" charset="0"/>
              </a:defRPr>
            </a:lvl7pPr>
            <a:lvl8pPr marL="3429000" indent="-228600" defTabSz="457200" eaLnBrk="0" fontAlgn="base" hangingPunct="0">
              <a:spcBef>
                <a:spcPct val="0"/>
              </a:spcBef>
              <a:spcAft>
                <a:spcPct val="0"/>
              </a:spcAft>
              <a:defRPr b="1" i="1">
                <a:solidFill>
                  <a:schemeClr val="tx1"/>
                </a:solidFill>
                <a:latin typeface="Arial" pitchFamily="34" charset="0"/>
              </a:defRPr>
            </a:lvl8pPr>
            <a:lvl9pPr marL="3886200" indent="-228600" defTabSz="457200" eaLnBrk="0" fontAlgn="base" hangingPunct="0">
              <a:spcBef>
                <a:spcPct val="0"/>
              </a:spcBef>
              <a:spcAft>
                <a:spcPct val="0"/>
              </a:spcAft>
              <a:defRPr b="1" i="1">
                <a:solidFill>
                  <a:schemeClr val="tx1"/>
                </a:solidFill>
                <a:latin typeface="Arial" pitchFamily="34" charset="0"/>
              </a:defRPr>
            </a:lvl9pPr>
          </a:lstStyle>
          <a:p>
            <a:pPr eaLnBrk="1" hangingPunct="1">
              <a:spcBef>
                <a:spcPct val="20000"/>
              </a:spcBef>
              <a:buSzPct val="100000"/>
            </a:pPr>
            <a:r>
              <a:rPr lang="en-GB" altLang="en-US" sz="1200" b="0" i="0">
                <a:ea typeface="ヒラギノ角ゴ Pro W3"/>
                <a:cs typeface="Arial" pitchFamily="34" charset="0"/>
              </a:rPr>
              <a:t>1. Click on “Tools”.</a:t>
            </a:r>
          </a:p>
          <a:p>
            <a:pPr eaLnBrk="1" hangingPunct="1">
              <a:spcBef>
                <a:spcPct val="20000"/>
              </a:spcBef>
              <a:buSzPct val="100000"/>
            </a:pPr>
            <a:endParaRPr lang="en-GB" altLang="en-US" sz="1200" b="0" i="0">
              <a:ea typeface="ヒラギノ角ゴ Pro W3"/>
              <a:cs typeface="Arial" pitchFamily="34" charset="0"/>
            </a:endParaRPr>
          </a:p>
          <a:p>
            <a:pPr eaLnBrk="1" hangingPunct="1">
              <a:spcBef>
                <a:spcPct val="20000"/>
              </a:spcBef>
              <a:buSzPct val="100000"/>
            </a:pPr>
            <a:r>
              <a:rPr lang="en-GB" altLang="en-US" sz="1200" b="0" i="0">
                <a:ea typeface="ヒラギノ角ゴ Pro W3"/>
                <a:cs typeface="Arial" pitchFamily="34" charset="0"/>
              </a:rPr>
              <a:t>2. Then click on “Compatibility View Settings”.</a:t>
            </a:r>
          </a:p>
        </p:txBody>
      </p:sp>
      <p:cxnSp>
        <p:nvCxnSpPr>
          <p:cNvPr id="12295" name="Straight Arrow Connector 4"/>
          <p:cNvCxnSpPr>
            <a:cxnSpLocks noChangeShapeType="1"/>
            <a:endCxn id="11" idx="1"/>
          </p:cNvCxnSpPr>
          <p:nvPr/>
        </p:nvCxnSpPr>
        <p:spPr bwMode="auto">
          <a:xfrm flipV="1">
            <a:off x="3419475" y="3898900"/>
            <a:ext cx="2232025" cy="898525"/>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5435600" y="2276475"/>
            <a:ext cx="431800" cy="1809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Rectangle 10"/>
          <p:cNvSpPr/>
          <p:nvPr/>
        </p:nvSpPr>
        <p:spPr>
          <a:xfrm>
            <a:off x="5651500" y="3808413"/>
            <a:ext cx="865188" cy="1809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cxnSp>
        <p:nvCxnSpPr>
          <p:cNvPr id="12298" name="Straight Arrow Connector 4"/>
          <p:cNvCxnSpPr>
            <a:cxnSpLocks noChangeShapeType="1"/>
            <a:endCxn id="10" idx="1"/>
          </p:cNvCxnSpPr>
          <p:nvPr/>
        </p:nvCxnSpPr>
        <p:spPr bwMode="auto">
          <a:xfrm flipV="1">
            <a:off x="1619250" y="2366963"/>
            <a:ext cx="3816350" cy="1998662"/>
          </a:xfrm>
          <a:prstGeom prst="straightConnector1">
            <a:avLst/>
          </a:prstGeom>
          <a:noFill/>
          <a:ln w="254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Hyster-Yale">
  <a:themeElements>
    <a:clrScheme name="Hyster Colour">
      <a:dk1>
        <a:sysClr val="windowText" lastClr="000000"/>
      </a:dk1>
      <a:lt1>
        <a:sysClr val="window" lastClr="FFFFFF"/>
      </a:lt1>
      <a:dk2>
        <a:srgbClr val="1F497D"/>
      </a:dk2>
      <a:lt2>
        <a:srgbClr val="EEECE1"/>
      </a:lt2>
      <a:accent1>
        <a:srgbClr val="611913"/>
      </a:accent1>
      <a:accent2>
        <a:srgbClr val="323232"/>
      </a:accent2>
      <a:accent3>
        <a:srgbClr val="E5CB3F"/>
      </a:accent3>
      <a:accent4>
        <a:srgbClr val="DCDCDC"/>
      </a:accent4>
      <a:accent5>
        <a:srgbClr val="9C3E3F"/>
      </a:accent5>
      <a:accent6>
        <a:srgbClr val="686969"/>
      </a:accent6>
      <a:hlink>
        <a:srgbClr val="FFFF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miter lim="800000"/>
          <a:headEnd/>
          <a:tailEnd/>
        </a:ln>
      </a:spPr>
      <a:bodyPr>
        <a:prstTxWarp prst="textNoShape">
          <a:avLst/>
        </a:prstTxWarp>
      </a:bodyPr>
      <a:lstStyle>
        <a:defPPr marL="265113" marR="0" indent="-265113" algn="r" defTabSz="457200" rtl="0" eaLnBrk="1" fontAlgn="base" latinLnBrk="0" hangingPunct="1">
          <a:lnSpc>
            <a:spcPct val="100000"/>
          </a:lnSpc>
          <a:spcBef>
            <a:spcPct val="20000"/>
          </a:spcBef>
          <a:spcAft>
            <a:spcPct val="0"/>
          </a:spcAft>
          <a:buClrTx/>
          <a:buSzPct val="100000"/>
          <a:buFontTx/>
          <a:buBlip>
            <a:blip xmlns:r="http://schemas.openxmlformats.org/officeDocument/2006/relationships" r:embed="rId1"/>
          </a:buBlip>
          <a:tabLst/>
          <a:defRPr kumimoji="0" sz="1800" b="0" i="0" u="none" strike="noStrike" kern="1200" cap="none" spc="0" normalizeH="0" baseline="0" noProof="0" dirty="0" smtClean="0">
            <a:ln>
              <a:noFill/>
            </a:ln>
            <a:solidFill>
              <a:schemeClr val="tx1"/>
            </a:solidFill>
            <a:effectLst/>
            <a:uLnTx/>
            <a:uFillTx/>
            <a:latin typeface="Arial" pitchFamily="-109" charset="0"/>
            <a:ea typeface="ヒラギノ角ゴ Pro W3" pitchFamily="-109" charset="-128"/>
            <a:cs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Hyster-Yale</Template>
  <TotalTime>21317</TotalTime>
  <Words>4691</Words>
  <Application>Microsoft Office PowerPoint</Application>
  <PresentationFormat>On-screen Show (4:3)</PresentationFormat>
  <Paragraphs>380</Paragraphs>
  <Slides>38</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Arial</vt:lpstr>
      <vt:lpstr>Arial Black</vt:lpstr>
      <vt:lpstr>Calibri</vt:lpstr>
      <vt:lpstr>Hyster-Yale</vt:lpstr>
      <vt:lpstr>Worksheet</vt:lpstr>
      <vt:lpstr>PowerPoint Presentation</vt:lpstr>
      <vt:lpstr>Index</vt:lpstr>
      <vt:lpstr>Best Practice</vt:lpstr>
      <vt:lpstr>Frequently Asked Questions (FAQ’s)</vt:lpstr>
      <vt:lpstr>Frequently Asked Questions (FAQ’s)</vt:lpstr>
      <vt:lpstr>Frequently Asked Questions (FAQ’s)</vt:lpstr>
      <vt:lpstr>Log in</vt:lpstr>
      <vt:lpstr>Windows 10</vt:lpstr>
      <vt:lpstr>IE11 Compatibility issue</vt:lpstr>
      <vt:lpstr>IE11 Compatibility issue</vt:lpstr>
      <vt:lpstr>Change Log In Password</vt:lpstr>
      <vt:lpstr>Set up/Change E-signature</vt:lpstr>
      <vt:lpstr>Changing Newsletter Preferences</vt:lpstr>
      <vt:lpstr>Editing and Saving Information</vt:lpstr>
      <vt:lpstr>Check/Change Access Rights</vt:lpstr>
      <vt:lpstr>Adding Attachments/References</vt:lpstr>
      <vt:lpstr>Using E-mail within the ICAM</vt:lpstr>
      <vt:lpstr>CA Status 0 - Acceptance</vt:lpstr>
      <vt:lpstr>PowerPoint Presentation</vt:lpstr>
      <vt:lpstr>PowerPoint Presentation</vt:lpstr>
      <vt:lpstr>PowerPoint Presentation</vt:lpstr>
      <vt:lpstr>CA Status 2 – Root Cause</vt:lpstr>
      <vt:lpstr>CA Status 2 – Root Cause</vt:lpstr>
      <vt:lpstr>CA Status 2 – Root Cause</vt:lpstr>
      <vt:lpstr>CA Status 2 – Root Cause</vt:lpstr>
      <vt:lpstr>Supplier#1: Unacceptable Root-cause investigation using 5th Why Process:</vt:lpstr>
      <vt:lpstr>Supplier#2: Acceptable Root-cause investigation using 5th Why Process:</vt:lpstr>
      <vt:lpstr>5th Why Checklist</vt:lpstr>
      <vt:lpstr>9 Ways To Define, Improve &amp; Control Quality</vt:lpstr>
      <vt:lpstr>CA Status 3 – Permanent Corrective Actions</vt:lpstr>
      <vt:lpstr>CA Status 3 – Permanent Corrective Actions</vt:lpstr>
      <vt:lpstr>CA Status 3 – Permanent Corrective Actions</vt:lpstr>
      <vt:lpstr>CA Status 4 – Supplier Verification</vt:lpstr>
      <vt:lpstr>Logging out Safely</vt:lpstr>
      <vt:lpstr>Removing Notifications.</vt:lpstr>
      <vt:lpstr>Additional Help</vt:lpstr>
      <vt:lpstr>ICAM Questions to Verify Completeness</vt:lpstr>
      <vt:lpstr>Revision Status</vt:lpstr>
    </vt:vector>
  </TitlesOfParts>
  <Company>NACCO MHG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Sanyal, Sunny</dc:creator>
  <cp:lastModifiedBy>Stewart, Barry(BER)</cp:lastModifiedBy>
  <cp:revision>311</cp:revision>
  <cp:lastPrinted>2020-01-29T13:47:22Z</cp:lastPrinted>
  <dcterms:created xsi:type="dcterms:W3CDTF">2009-11-17T12:40:43Z</dcterms:created>
  <dcterms:modified xsi:type="dcterms:W3CDTF">2021-12-07T14:19:18Z</dcterms:modified>
</cp:coreProperties>
</file>