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7" r:id="rId3"/>
  </p:sldMasterIdLst>
  <p:notesMasterIdLst>
    <p:notesMasterId r:id="rId22"/>
  </p:notesMasterIdLst>
  <p:handoutMasterIdLst>
    <p:handoutMasterId r:id="rId23"/>
  </p:handoutMasterIdLst>
  <p:sldIdLst>
    <p:sldId id="312" r:id="rId4"/>
    <p:sldId id="294" r:id="rId5"/>
    <p:sldId id="366" r:id="rId6"/>
    <p:sldId id="367" r:id="rId7"/>
    <p:sldId id="364" r:id="rId8"/>
    <p:sldId id="368" r:id="rId9"/>
    <p:sldId id="341" r:id="rId10"/>
    <p:sldId id="342" r:id="rId11"/>
    <p:sldId id="370" r:id="rId12"/>
    <p:sldId id="378" r:id="rId13"/>
    <p:sldId id="371" r:id="rId14"/>
    <p:sldId id="373" r:id="rId15"/>
    <p:sldId id="374" r:id="rId16"/>
    <p:sldId id="375" r:id="rId17"/>
    <p:sldId id="376" r:id="rId18"/>
    <p:sldId id="377" r:id="rId19"/>
    <p:sldId id="379" r:id="rId20"/>
    <p:sldId id="313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08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0318-6238-499D-8D20-28655C26834D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79DEA-0125-4489-BA86-69296BDFAB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5F533-B38C-4C55-9777-0B6D7ECF9D83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D7BCB-2A3F-4595-BF2B-6C27957134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62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dirty="0">
                <a:ea typeface="+mn-ea"/>
              </a:rPr>
              <a:t>一般要求问题发生后的两天内，遏制措施必须到位；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根本原因分析一般要求问题发生后的十天内完成；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长期措施一般要求问题发生后的</a:t>
            </a:r>
            <a:r>
              <a:rPr lang="en-US" altLang="zh-CN" sz="1200" dirty="0">
                <a:ea typeface="+mn-ea"/>
              </a:rPr>
              <a:t>30</a:t>
            </a:r>
            <a:r>
              <a:rPr lang="zh-CN" altLang="en-US" sz="1200" dirty="0">
                <a:ea typeface="+mn-ea"/>
              </a:rPr>
              <a:t>天内完成；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供应商验证一般要求问题发生后的</a:t>
            </a:r>
            <a:r>
              <a:rPr lang="en-US" altLang="zh-CN" sz="1200" dirty="0">
                <a:ea typeface="+mn-ea"/>
              </a:rPr>
              <a:t>40</a:t>
            </a:r>
            <a:r>
              <a:rPr lang="zh-CN" altLang="en-US" sz="1200" dirty="0">
                <a:ea typeface="+mn-ea"/>
              </a:rPr>
              <a:t>天内完成；</a:t>
            </a:r>
            <a:endParaRPr lang="en-US" altLang="zh-CN" sz="1200" dirty="0">
              <a:ea typeface="+mn-ea"/>
            </a:endParaRPr>
          </a:p>
          <a:p>
            <a:r>
              <a:rPr lang="zh-CN" altLang="en-US" sz="1200" dirty="0">
                <a:ea typeface="+mn-ea"/>
              </a:rPr>
              <a:t>若有任何问题，请及时联系</a:t>
            </a:r>
            <a:r>
              <a:rPr lang="en-US" altLang="zh-CN" sz="1200" dirty="0">
                <a:ea typeface="+mn-ea"/>
              </a:rPr>
              <a:t>SQE</a:t>
            </a:r>
            <a:r>
              <a:rPr lang="zh-CN" altLang="en-US" sz="1200" dirty="0">
                <a:ea typeface="+mn-ea"/>
              </a:rPr>
              <a:t>解决。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90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745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35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748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58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3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418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3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25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94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80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85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D7BCB-2A3F-4595-BF2B-6C27957134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37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itle slide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774192"/>
            <a:ext cx="9144000" cy="608380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9E47-CB7C-4404-AFCE-C5F789443657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9A754-6946-4799-9B54-18FDD6C536D4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518C-80BB-4085-AAB6-2EC79878F6FF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18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2875-248A-4387-ABF0-15ABD8671015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2313" y="115888"/>
            <a:ext cx="1912937" cy="5834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15888"/>
            <a:ext cx="5588000" cy="5834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D7724-7868-47E5-91C1-6843EB714BE3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0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15888"/>
            <a:ext cx="7632700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31913" y="1270000"/>
            <a:ext cx="3749675" cy="4679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33988" y="1270000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33988" y="3686175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893F7-3E70-44E1-AC27-D113933D4685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50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331913" y="115888"/>
            <a:ext cx="7653337" cy="583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3D1C8-F5CD-4FF5-BEBC-D12EF2B6968D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4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331913" y="115888"/>
            <a:ext cx="7632700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31913" y="1270000"/>
            <a:ext cx="3749675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33988" y="1270000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31913" y="3686175"/>
            <a:ext cx="3749675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3988" y="3686175"/>
            <a:ext cx="375126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9672D-D45D-47EF-AF09-7EEA62C07E9E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4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56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76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9" b="92555"/>
          <a:stretch/>
        </p:blipFill>
        <p:spPr>
          <a:xfrm>
            <a:off x="0" y="0"/>
            <a:ext cx="7023269" cy="76470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7" t="92201" r="2090"/>
          <a:stretch/>
        </p:blipFill>
        <p:spPr>
          <a:xfrm>
            <a:off x="7023269" y="33882"/>
            <a:ext cx="2120731" cy="730821"/>
          </a:xfrm>
          <a:prstGeom prst="rect">
            <a:avLst/>
          </a:prstGeom>
        </p:spPr>
      </p:pic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48464" y="6492875"/>
            <a:ext cx="395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F0C28CF-BF0B-4CE3-AD07-1F5676BB3B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0321F-2CB4-4CB6-A495-7F86F9B18FC7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-3360" y="0"/>
            <a:ext cx="7026629" cy="76470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3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8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9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3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72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23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9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1439999"/>
            <a:ext cx="8416800" cy="4446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  <a:lvl6pPr marL="1800000" indent="0">
              <a:spcBef>
                <a:spcPts val="600"/>
              </a:spcBef>
              <a:buSzPct val="100000"/>
              <a:buFontTx/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6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8316913" y="6597650"/>
            <a:ext cx="792162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1000" b="0" i="0">
                <a:solidFill>
                  <a:srgbClr val="FFFFFF"/>
                </a:solidFill>
                <a:latin typeface="Calibri" pitchFamily="34" charset="0"/>
              </a:rPr>
              <a:t>2009</a:t>
            </a:r>
          </a:p>
        </p:txBody>
      </p:sp>
      <p:sp>
        <p:nvSpPr>
          <p:cNvPr id="3" name="Text Box 11"/>
          <p:cNvSpPr txBox="1">
            <a:spLocks noChangeArrowheads="1"/>
          </p:cNvSpPr>
          <p:nvPr userDrawn="1"/>
        </p:nvSpPr>
        <p:spPr bwMode="auto">
          <a:xfrm>
            <a:off x="2124075" y="3079750"/>
            <a:ext cx="4430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i="0">
                <a:solidFill>
                  <a:srgbClr val="333333"/>
                </a:solidFill>
                <a:latin typeface="Calibri" pitchFamily="34" charset="0"/>
              </a:rPr>
              <a:t>NACCO Materials Handling Group</a:t>
            </a:r>
          </a:p>
        </p:txBody>
      </p:sp>
    </p:spTree>
    <p:extLst>
      <p:ext uri="{BB962C8B-B14F-4D97-AF65-F5344CB8AC3E}">
        <p14:creationId xmlns:p14="http://schemas.microsoft.com/office/powerpoint/2010/main" val="2322801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 with Captio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 slide_BG_imag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210"/>
            <a:ext cx="9144000" cy="6858000"/>
          </a:xfrm>
          <a:prstGeom prst="rect">
            <a:avLst/>
          </a:prstGeom>
        </p:spPr>
      </p:pic>
      <p:pic>
        <p:nvPicPr>
          <p:cNvPr id="7" name="Picture 6" descr="Title-slide-with-image_BG_0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4258733"/>
            <a:ext cx="9144001" cy="261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34" y="4916878"/>
            <a:ext cx="4558675" cy="1102941"/>
          </a:xfrm>
          <a:effectLst/>
        </p:spPr>
        <p:txBody>
          <a:bodyPr anchor="b">
            <a:normAutofit/>
          </a:bodyPr>
          <a:lstStyle>
            <a:lvl1pPr algn="l">
              <a:lnSpc>
                <a:spcPts val="4600"/>
              </a:lnSpc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34" y="6054183"/>
            <a:ext cx="4558675" cy="5876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None/>
              <a:defRPr sz="180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670219" y="3288039"/>
            <a:ext cx="6576082" cy="1588"/>
          </a:xfrm>
          <a:prstGeom prst="line">
            <a:avLst/>
          </a:prstGeom>
          <a:ln>
            <a:solidFill>
              <a:srgbClr val="E89A0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 bwMode="auto">
          <a:xfrm>
            <a:off x="9041078" y="2781300"/>
            <a:ext cx="452688" cy="3693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marL="265113" indent="-265113" algn="r" defTabSz="457200" fontAlgn="base">
              <a:spcBef>
                <a:spcPct val="20000"/>
              </a:spcBef>
              <a:spcAft>
                <a:spcPct val="0"/>
              </a:spcAft>
              <a:buSzPct val="100000"/>
              <a:buFontTx/>
              <a:buBlip>
                <a:blip r:embed="rId4"/>
              </a:buBlip>
            </a:pPr>
            <a:endParaRPr lang="en-US" dirty="0">
              <a:solidFill>
                <a:prstClr val="black"/>
              </a:solidFill>
              <a:latin typeface="Arial" pitchFamily="-109" charset="0"/>
              <a:ea typeface="ヒラギノ角ゴ Pro W3" pitchFamily="-10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2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412000"/>
            <a:ext cx="8416801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60000" y="88215"/>
            <a:ext cx="655607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3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4709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000250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003062"/>
            <a:ext cx="4032000" cy="3888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39012" y="1440020"/>
            <a:ext cx="4032000" cy="4582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45191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 Righ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2412000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23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, Two Columns, Left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60000" y="2411999"/>
            <a:ext cx="4032000" cy="347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445763" y="2967270"/>
            <a:ext cx="3852000" cy="2826000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737600" y="2412000"/>
            <a:ext cx="4032000" cy="3474000"/>
          </a:xfrm>
          <a:prstGeom prst="rect">
            <a:avLst/>
          </a:prstGeom>
          <a:noFill/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833488" y="2966400"/>
            <a:ext cx="3852000" cy="2824800"/>
          </a:xfrm>
          <a:prstGeom prst="rect">
            <a:avLst/>
          </a:prstGeom>
          <a:noFill/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1440000" indent="-360000">
              <a:buSzPct val="100000"/>
              <a:buFontTx/>
              <a:buBlip>
                <a:blip r:embed="rId2"/>
              </a:buBlip>
              <a:defRPr sz="1400" baseline="0">
                <a:solidFill>
                  <a:schemeClr val="bg1"/>
                </a:solidFill>
                <a:latin typeface="Calibri"/>
                <a:cs typeface="Calibri"/>
              </a:defRPr>
            </a:lvl4pPr>
            <a:lvl5pPr marL="1800000" indent="-360000">
              <a:buSzPct val="100000"/>
              <a:buFontTx/>
              <a:buBlip>
                <a:blip r:embed="rId2"/>
              </a:buBlip>
              <a:defRPr sz="14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0" y="1440000"/>
            <a:ext cx="8416800" cy="864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19615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39012" y="1440000"/>
            <a:ext cx="4032000" cy="320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>
            <a:normAutofit/>
          </a:bodyPr>
          <a:lstStyle>
            <a:lvl1pPr marL="36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200">
                <a:solidFill>
                  <a:schemeClr val="bg1"/>
                </a:solidFill>
                <a:latin typeface="Calibri"/>
                <a:cs typeface="Calibri"/>
              </a:defRPr>
            </a:lvl1pPr>
            <a:lvl2pPr marL="72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  <a:lvl3pPr marL="108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marL="144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4pPr>
            <a:lvl5pPr marL="1800000" indent="-360000">
              <a:spcBef>
                <a:spcPts val="600"/>
              </a:spcBef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5914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144000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3156208" y="144000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494092" y="2009777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Text Placehold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3295364" y="2009777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363826" y="3783150"/>
            <a:ext cx="2699008" cy="19318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0" cap="none" baseline="0" smtClean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Text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3160031" y="3783150"/>
            <a:ext cx="5625842" cy="1931850"/>
          </a:xfrm>
          <a:prstGeom prst="rect">
            <a:avLst/>
          </a:prstGeom>
          <a:solidFill>
            <a:schemeClr val="bg1">
              <a:alpha val="50000"/>
            </a:schemeClr>
          </a:solidFill>
          <a:effectLst/>
        </p:spPr>
        <p:txBody>
          <a:bodyPr lIns="216000" tIns="140400" rIns="216000" bIns="0">
            <a:noAutofit/>
          </a:bodyPr>
          <a:lstStyle>
            <a:lvl1pPr marL="0" indent="0">
              <a:buFont typeface="Arial"/>
              <a:buNone/>
              <a:defRPr lang="en-US" sz="2400" b="1" cap="none" baseline="0" smtClean="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32" hasCustomPrompt="1"/>
          </p:nvPr>
        </p:nvSpPr>
        <p:spPr>
          <a:xfrm>
            <a:off x="497913" y="4352945"/>
            <a:ext cx="2435391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rgbClr val="FFFFFF"/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9" name="Text Placeholder 28"/>
          <p:cNvSpPr>
            <a:spLocks noGrp="1"/>
          </p:cNvSpPr>
          <p:nvPr>
            <p:ph type="body" sz="quarter" idx="33" hasCustomPrompt="1"/>
          </p:nvPr>
        </p:nvSpPr>
        <p:spPr>
          <a:xfrm>
            <a:off x="3299187" y="4352945"/>
            <a:ext cx="5372395" cy="1262015"/>
          </a:xfrm>
          <a:prstGeom prst="rect">
            <a:avLst/>
          </a:prstGeom>
        </p:spPr>
        <p:txBody>
          <a:bodyPr vert="horz"/>
          <a:lstStyle>
            <a:lvl1pPr marL="36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1pPr>
            <a:lvl2pPr marL="72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2pPr>
            <a:lvl3pPr marL="1170000" indent="-360000">
              <a:buSzPct val="100000"/>
              <a:buFontTx/>
              <a:buBlip>
                <a:blip r:embed="rId2"/>
              </a:buBlip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defRPr>
            </a:lvl3pPr>
            <a:lvl4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-360000">
              <a:buSzPct val="100000"/>
              <a:buFontTx/>
              <a:buBlip>
                <a:blip r:embed="rId3"/>
              </a:buBlip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2198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Depar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tion header 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67"/>
            <a:ext cx="9144000" cy="6388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944" y="2391855"/>
            <a:ext cx="5746589" cy="1940760"/>
          </a:xfrm>
          <a:effectLst/>
        </p:spPr>
        <p:txBody>
          <a:bodyPr anchor="b">
            <a:normAutofit/>
          </a:bodyPr>
          <a:lstStyle>
            <a:lvl1pPr algn="r">
              <a:lnSpc>
                <a:spcPts val="6600"/>
              </a:lnSpc>
              <a:defRPr sz="4800" b="0" cap="none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4944" y="4504785"/>
            <a:ext cx="5746589" cy="20860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ts val="2200"/>
              </a:lnSpc>
              <a:buNone/>
              <a:defRPr sz="2400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 rot="5400000">
            <a:off x="-655570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="1" cap="all" baseline="0">
                <a:solidFill>
                  <a:srgbClr val="E89A0A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DEPARTMENT NAME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6316426" y="2083197"/>
            <a:ext cx="4166394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1" hasCustomPrompt="1"/>
          </p:nvPr>
        </p:nvSpPr>
        <p:spPr>
          <a:xfrm rot="5400000">
            <a:off x="-962806" y="4220684"/>
            <a:ext cx="4041787" cy="38415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REGION</a:t>
            </a:r>
          </a:p>
        </p:txBody>
      </p:sp>
    </p:spTree>
    <p:extLst>
      <p:ext uri="{BB962C8B-B14F-4D97-AF65-F5344CB8AC3E}">
        <p14:creationId xmlns:p14="http://schemas.microsoft.com/office/powerpoint/2010/main" val="7845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7167-9EA7-412F-881D-0782ACE09152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3E918-9661-463A-8C41-7131805AABBA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5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270000"/>
            <a:ext cx="3749675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3988" y="1270000"/>
            <a:ext cx="3751262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538FF-9195-47F2-B8D2-5E390CBA1E86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91105-1AF2-4899-80C0-B936CB384D74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50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17254-C934-4106-987F-E66276A5F6DF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69947-9495-4589-A6C9-FCD145815F24}" type="slidenum">
              <a:rPr lang="en-GB" altLang="zh-C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6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91048-7E33-4DD8-8670-03442EE681CE}" type="datetime1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15888"/>
            <a:ext cx="76327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270000"/>
            <a:ext cx="76533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545263"/>
            <a:ext cx="532765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i="0">
                <a:latin typeface="Calibri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6545263"/>
            <a:ext cx="2133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i="0" smtClean="0">
                <a:latin typeface="Calibri" pitchFamily="34" charset="0"/>
                <a:ea typeface="宋体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B687B-7616-4992-B14E-2D6F9DD7A688}" type="slidenum">
              <a:rPr lang="en-GB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6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8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32DA4BC-8BCC-4957-9483-5454439F9FE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itchFamily="100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2021/11/30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itchFamily="100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Arial" pitchFamily="100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ADB466C-9A2B-4592-BE53-7437228653D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itchFamily="100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itchFamily="100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yster-yale.com/Home/default.asp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hqms.hgihost.com/nmhg/login.aspx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2364135" y="3000408"/>
            <a:ext cx="5976664" cy="251682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Supplier Corrective Action Request (SCAR)</a:t>
            </a:r>
            <a:b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供应商纠正措施报告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0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zh-CN" sz="2400" dirty="0"/>
              <a:t>China I.O.S Team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2271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7C4368-7475-4F37-A361-2032B858548A}"/>
              </a:ext>
            </a:extLst>
          </p:cNvPr>
          <p:cNvSpPr/>
          <p:nvPr/>
        </p:nvSpPr>
        <p:spPr>
          <a:xfrm>
            <a:off x="66487" y="961357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  <a:ea typeface="宋体" pitchFamily="2" charset="-122"/>
              </a:rPr>
              <a:t>临时措施：</a:t>
            </a:r>
            <a:endParaRPr lang="en-US" altLang="zh-CN" sz="2000" b="1" dirty="0">
              <a:ea typeface="宋体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C1444A-4F91-4774-8164-49F7FAF9C1DD}"/>
              </a:ext>
            </a:extLst>
          </p:cNvPr>
          <p:cNvSpPr/>
          <p:nvPr/>
        </p:nvSpPr>
        <p:spPr>
          <a:xfrm>
            <a:off x="1475656" y="40050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+mn-ea"/>
              </a:rPr>
              <a:t>临时措施包括以下内容：</a:t>
            </a:r>
            <a:endParaRPr lang="en-US" altLang="zh-CN" b="1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具体进行哪些措施？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措施何时开始，何时结束？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+mn-ea"/>
              </a:rPr>
              <a:t>经围堵的物料是怎样标识的？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谁负责实施措施？</a:t>
            </a:r>
            <a:endParaRPr lang="en-US" altLang="zh-CN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+mn-ea"/>
              </a:rPr>
              <a:t>在库件排查结果。 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 </a:t>
            </a:r>
            <a:endParaRPr lang="zh-CN" altLang="en-US" dirty="0"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97E242-C533-406B-A1F7-95DE42B8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556792"/>
            <a:ext cx="9088051" cy="19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27D3C8-656C-49B7-9662-AE28EFAD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28" y="818003"/>
            <a:ext cx="5953125" cy="9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根本原因分析</a:t>
            </a: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制造原因</a:t>
            </a:r>
            <a:endParaRPr lang="en-US" altLang="zh-CN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zh-CN" altLang="en-US" sz="2000" dirty="0"/>
              <a:t>为什么锂电池</a:t>
            </a:r>
            <a:r>
              <a:rPr lang="en-US" altLang="zh-CN" sz="2000" dirty="0"/>
              <a:t>(4815</a:t>
            </a:r>
            <a:r>
              <a:rPr lang="zh-CN" altLang="en-US" sz="2000" dirty="0"/>
              <a:t>返工电池</a:t>
            </a:r>
            <a:r>
              <a:rPr lang="en-US" altLang="zh-CN" sz="2000" dirty="0"/>
              <a:t>)</a:t>
            </a:r>
            <a:r>
              <a:rPr lang="zh-CN" altLang="en-US" sz="2000" dirty="0"/>
              <a:t>没有电压输出</a:t>
            </a:r>
            <a:r>
              <a:rPr lang="en-US" altLang="zh-CN" sz="2000" dirty="0"/>
              <a:t>?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53A99A1-5478-4520-BE91-1D1867F05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35" y="1608289"/>
            <a:ext cx="1912937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4">
            <a:extLst>
              <a:ext uri="{FF2B5EF4-FFF2-40B4-BE49-F238E27FC236}">
                <a16:creationId xmlns:a16="http://schemas.microsoft.com/office/drawing/2014/main" id="{47C2B4B1-7BB0-477C-A7E0-82E7A7C1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102" y="5241806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zh-CN" altLang="en-US" sz="2000" dirty="0">
                <a:solidFill>
                  <a:srgbClr val="FF0000"/>
                </a:solidFill>
              </a:rPr>
              <a:t>为什么内部连接极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极耳</a:t>
            </a:r>
            <a:r>
              <a:rPr lang="en-US" altLang="zh-CN" sz="2000" dirty="0">
                <a:solidFill>
                  <a:srgbClr val="FF0000"/>
                </a:solidFill>
              </a:rPr>
              <a:t>)</a:t>
            </a:r>
            <a:r>
              <a:rPr lang="zh-CN" altLang="en-US" sz="2000" dirty="0">
                <a:solidFill>
                  <a:srgbClr val="FF0000"/>
                </a:solidFill>
              </a:rPr>
              <a:t>发生断裂？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DD865D47-DD32-4E14-9EE3-AC4C3261D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38" y="1753333"/>
            <a:ext cx="1404938" cy="707886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dirty="0">
                <a:latin typeface="Calibri" panose="020F0502020204030204" pitchFamily="34" charset="0"/>
                <a:cs typeface="Tahoma" panose="020B0604030504040204" pitchFamily="34" charset="0"/>
              </a:rPr>
              <a:t>制造原因</a:t>
            </a:r>
            <a:r>
              <a:rPr lang="en-US" altLang="zh-CN" sz="2000" dirty="0">
                <a:latin typeface="Calibri" panose="020F0502020204030204" pitchFamily="34" charset="0"/>
                <a:cs typeface="Tahoma" panose="020B0604030504040204" pitchFamily="34" charset="0"/>
              </a:rPr>
              <a:t>Why Made ?</a:t>
            </a:r>
            <a:endParaRPr lang="en-US" altLang="zh-CN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Straight Connector 2">
            <a:extLst>
              <a:ext uri="{FF2B5EF4-FFF2-40B4-BE49-F238E27FC236}">
                <a16:creationId xmlns:a16="http://schemas.microsoft.com/office/drawing/2014/main" id="{37E2F198-86A0-4E07-B334-220F21A798F6}"/>
              </a:ext>
            </a:extLst>
          </p:cNvPr>
          <p:cNvCxnSpPr>
            <a:stCxn id="11" idx="2"/>
          </p:cNvCxnSpPr>
          <p:nvPr/>
        </p:nvCxnSpPr>
        <p:spPr>
          <a:xfrm flipH="1">
            <a:off x="1231813" y="2461219"/>
            <a:ext cx="794" cy="1184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8">
            <a:extLst>
              <a:ext uri="{FF2B5EF4-FFF2-40B4-BE49-F238E27FC236}">
                <a16:creationId xmlns:a16="http://schemas.microsoft.com/office/drawing/2014/main" id="{88F2041E-9F0F-404C-843F-F3800CF0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297" y="2432201"/>
            <a:ext cx="2503488" cy="5847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耳杆焊锡强度弱，与电池碰撞时容易折断</a:t>
            </a:r>
            <a:endParaRPr lang="en-US" altLang="zh-CN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F90FC22-B5EE-431E-B933-2B83A260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247" y="3202139"/>
            <a:ext cx="2503488" cy="83099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部分电池因电池盒尺寸过大而返工，返工时耳极焊料变弱</a:t>
            </a:r>
            <a:endParaRPr lang="en-US" altLang="zh-CN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13599B25-4DE2-45E1-913A-1F6B38DAB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935" y="4283528"/>
            <a:ext cx="2501900" cy="83099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操作人员通过敲击电池盒将电池盒拆下，因为用手无法顺利取出电池盒</a:t>
            </a:r>
            <a:endParaRPr lang="en-US" altLang="zh-CN" sz="16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Bent Arrow 17">
            <a:extLst>
              <a:ext uri="{FF2B5EF4-FFF2-40B4-BE49-F238E27FC236}">
                <a16:creationId xmlns:a16="http://schemas.microsoft.com/office/drawing/2014/main" id="{76735949-70E0-46C9-AD32-8574E8CC82A7}"/>
              </a:ext>
            </a:extLst>
          </p:cNvPr>
          <p:cNvSpPr/>
          <p:nvPr/>
        </p:nvSpPr>
        <p:spPr>
          <a:xfrm flipH="1">
            <a:off x="4414698" y="2616351"/>
            <a:ext cx="569913" cy="585788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7" name="Bent Arrow 17">
            <a:extLst>
              <a:ext uri="{FF2B5EF4-FFF2-40B4-BE49-F238E27FC236}">
                <a16:creationId xmlns:a16="http://schemas.microsoft.com/office/drawing/2014/main" id="{37D4918E-40AA-4A04-9925-39FA9AE51E26}"/>
              </a:ext>
            </a:extLst>
          </p:cNvPr>
          <p:cNvSpPr/>
          <p:nvPr/>
        </p:nvSpPr>
        <p:spPr>
          <a:xfrm flipH="1">
            <a:off x="5643885" y="3705444"/>
            <a:ext cx="569912" cy="585787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8" name="Bent Arrow 6">
            <a:extLst>
              <a:ext uri="{FF2B5EF4-FFF2-40B4-BE49-F238E27FC236}">
                <a16:creationId xmlns:a16="http://schemas.microsoft.com/office/drawing/2014/main" id="{994B35A4-9C0C-499D-AA52-43036E38BFA1}"/>
              </a:ext>
            </a:extLst>
          </p:cNvPr>
          <p:cNvSpPr/>
          <p:nvPr/>
        </p:nvSpPr>
        <p:spPr>
          <a:xfrm flipV="1">
            <a:off x="2631603" y="3026501"/>
            <a:ext cx="609600" cy="500062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F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9" name="Bent Arrow 6">
            <a:extLst>
              <a:ext uri="{FF2B5EF4-FFF2-40B4-BE49-F238E27FC236}">
                <a16:creationId xmlns:a16="http://schemas.microsoft.com/office/drawing/2014/main" id="{AF0EE1F8-9D72-435E-9885-2B1822EA802C}"/>
              </a:ext>
            </a:extLst>
          </p:cNvPr>
          <p:cNvSpPr/>
          <p:nvPr/>
        </p:nvSpPr>
        <p:spPr>
          <a:xfrm flipV="1">
            <a:off x="3822288" y="4056018"/>
            <a:ext cx="609600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F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cxnSp>
        <p:nvCxnSpPr>
          <p:cNvPr id="20" name="Straight Connector 3">
            <a:extLst>
              <a:ext uri="{FF2B5EF4-FFF2-40B4-BE49-F238E27FC236}">
                <a16:creationId xmlns:a16="http://schemas.microsoft.com/office/drawing/2014/main" id="{885405DE-C909-4DFB-A86E-4C255CBACAC6}"/>
              </a:ext>
            </a:extLst>
          </p:cNvPr>
          <p:cNvCxnSpPr>
            <a:cxnSpLocks/>
          </p:cNvCxnSpPr>
          <p:nvPr/>
        </p:nvCxnSpPr>
        <p:spPr>
          <a:xfrm flipH="1">
            <a:off x="1234837" y="2654761"/>
            <a:ext cx="7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ent Arrow 17">
            <a:extLst>
              <a:ext uri="{FF2B5EF4-FFF2-40B4-BE49-F238E27FC236}">
                <a16:creationId xmlns:a16="http://schemas.microsoft.com/office/drawing/2014/main" id="{E0ADBD67-89DE-47B9-81C5-7E0CB430D18A}"/>
              </a:ext>
            </a:extLst>
          </p:cNvPr>
          <p:cNvSpPr/>
          <p:nvPr/>
        </p:nvSpPr>
        <p:spPr>
          <a:xfrm flipH="1">
            <a:off x="6811967" y="4660067"/>
            <a:ext cx="568325" cy="704850"/>
          </a:xfrm>
          <a:prstGeom prst="bentArrow">
            <a:avLst>
              <a:gd name="adj1" fmla="val 25314"/>
              <a:gd name="adj2" fmla="val 21066"/>
              <a:gd name="adj3" fmla="val 25000"/>
              <a:gd name="adj4" fmla="val 42191"/>
            </a:avLst>
          </a:prstGeom>
          <a:solidFill>
            <a:srgbClr val="00B0F0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D9F5028A-8B68-46B2-A79B-C32A37BAF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091" y="5364917"/>
            <a:ext cx="2503488" cy="58477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对工人取出电池壳的电池</a:t>
            </a:r>
            <a:r>
              <a:rPr lang="en-US" altLang="zh-CN" sz="1600" dirty="0"/>
              <a:t>(</a:t>
            </a:r>
            <a:r>
              <a:rPr lang="zh-CN" altLang="en-US" sz="1600" dirty="0"/>
              <a:t>组装</a:t>
            </a:r>
            <a:r>
              <a:rPr lang="en-US" altLang="zh-CN" sz="1600" dirty="0"/>
              <a:t>OMS)</a:t>
            </a:r>
            <a:r>
              <a:rPr lang="zh-CN" altLang="en-US" sz="1600" dirty="0"/>
              <a:t>没有具体要求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Bent Arrow 6">
            <a:extLst>
              <a:ext uri="{FF2B5EF4-FFF2-40B4-BE49-F238E27FC236}">
                <a16:creationId xmlns:a16="http://schemas.microsoft.com/office/drawing/2014/main" id="{3013FA50-B7ED-47FD-9AC9-DC9FCE5EFAD9}"/>
              </a:ext>
            </a:extLst>
          </p:cNvPr>
          <p:cNvSpPr/>
          <p:nvPr/>
        </p:nvSpPr>
        <p:spPr>
          <a:xfrm flipV="1">
            <a:off x="5105723" y="5114525"/>
            <a:ext cx="608012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F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2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>
          <a:xfrm>
            <a:off x="8748464" y="6330753"/>
            <a:ext cx="395536" cy="365125"/>
          </a:xfrm>
        </p:spPr>
        <p:txBody>
          <a:bodyPr/>
          <a:lstStyle/>
          <a:p>
            <a:fld id="{0F0C28CF-BF0B-4CE3-AD07-1F5676BB3B72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E27D3C8-656C-49B7-9662-AE28EFADA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228" y="874022"/>
            <a:ext cx="5953125" cy="95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根本原因分析</a:t>
            </a: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流出原因</a:t>
            </a:r>
            <a:endParaRPr lang="en-US" altLang="zh-CN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zh-CN" altLang="en-US" sz="2000" dirty="0"/>
              <a:t>为什么锂电池</a:t>
            </a:r>
            <a:r>
              <a:rPr lang="en-US" altLang="zh-CN" sz="2000" dirty="0"/>
              <a:t>(4815</a:t>
            </a:r>
            <a:r>
              <a:rPr lang="zh-CN" altLang="en-US" sz="2000" dirty="0"/>
              <a:t>返工电池</a:t>
            </a:r>
            <a:r>
              <a:rPr lang="en-US" altLang="zh-CN" sz="2000" dirty="0"/>
              <a:t>)</a:t>
            </a:r>
            <a:r>
              <a:rPr lang="zh-CN" altLang="en-US" sz="2000" dirty="0"/>
              <a:t>没有电压输出</a:t>
            </a:r>
            <a:r>
              <a:rPr lang="en-US" altLang="zh-CN" sz="2000" dirty="0"/>
              <a:t>?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文本框 4">
            <a:extLst>
              <a:ext uri="{FF2B5EF4-FFF2-40B4-BE49-F238E27FC236}">
                <a16:creationId xmlns:a16="http://schemas.microsoft.com/office/drawing/2014/main" id="{47C2B4B1-7BB0-477C-A7E0-82E7A7C11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7" y="5638622"/>
            <a:ext cx="378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zh-CN" altLang="en-US" sz="2000" dirty="0">
                <a:solidFill>
                  <a:srgbClr val="FF0000"/>
                </a:solidFill>
              </a:rPr>
              <a:t>为什么内部连接极</a:t>
            </a:r>
            <a:r>
              <a:rPr lang="en-US" altLang="zh-CN" sz="2000" dirty="0">
                <a:solidFill>
                  <a:srgbClr val="FF0000"/>
                </a:solidFill>
              </a:rPr>
              <a:t>(</a:t>
            </a:r>
            <a:r>
              <a:rPr lang="zh-CN" altLang="en-US" sz="2000" dirty="0">
                <a:solidFill>
                  <a:srgbClr val="FF0000"/>
                </a:solidFill>
              </a:rPr>
              <a:t>极耳</a:t>
            </a:r>
            <a:r>
              <a:rPr lang="en-US" altLang="zh-CN" sz="2000" dirty="0">
                <a:solidFill>
                  <a:srgbClr val="FF0000"/>
                </a:solidFill>
              </a:rPr>
              <a:t>)</a:t>
            </a:r>
            <a:r>
              <a:rPr lang="zh-CN" altLang="en-US" sz="2000" dirty="0">
                <a:solidFill>
                  <a:srgbClr val="FF0000"/>
                </a:solidFill>
              </a:rPr>
              <a:t>发生断裂没能发现？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8AF6196C-5173-4E21-ADA0-A9779DA3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" y="1827262"/>
            <a:ext cx="1404938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latin typeface="Calibri" panose="020F0502020204030204" pitchFamily="34" charset="0"/>
              </a:rPr>
              <a:t>流出原因</a:t>
            </a:r>
            <a:endParaRPr lang="en-US" altLang="zh-CN" sz="16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zh-CN" sz="1600" dirty="0">
                <a:latin typeface="Calibri" panose="020F0502020204030204" pitchFamily="34" charset="0"/>
              </a:rPr>
              <a:t>Why Ship?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8CA645A0-82DF-4094-9E13-A71B20DC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305" y="3501008"/>
            <a:ext cx="2271713" cy="5847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电池电压正常，敲击前电池整体形状良好。</a:t>
            </a:r>
            <a:endParaRPr lang="zh-CN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Bent Arrow 17">
            <a:extLst>
              <a:ext uri="{FF2B5EF4-FFF2-40B4-BE49-F238E27FC236}">
                <a16:creationId xmlns:a16="http://schemas.microsoft.com/office/drawing/2014/main" id="{00D0D785-E325-40BB-99D4-D0B4F3181177}"/>
              </a:ext>
            </a:extLst>
          </p:cNvPr>
          <p:cNvSpPr/>
          <p:nvPr/>
        </p:nvSpPr>
        <p:spPr>
          <a:xfrm flipH="1">
            <a:off x="4973018" y="3597592"/>
            <a:ext cx="569912" cy="585788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cxnSp>
        <p:nvCxnSpPr>
          <p:cNvPr id="27" name="Straight Connector 2">
            <a:extLst>
              <a:ext uri="{FF2B5EF4-FFF2-40B4-BE49-F238E27FC236}">
                <a16:creationId xmlns:a16="http://schemas.microsoft.com/office/drawing/2014/main" id="{09E1ADDF-9EBA-473C-B4A7-0E04CB94E5AD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897731" y="2412037"/>
            <a:ext cx="794" cy="2852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8">
            <a:extLst>
              <a:ext uri="{FF2B5EF4-FFF2-40B4-BE49-F238E27FC236}">
                <a16:creationId xmlns:a16="http://schemas.microsoft.com/office/drawing/2014/main" id="{5281C90E-5AE9-4C80-BE52-01E30A934EB6}"/>
              </a:ext>
            </a:extLst>
          </p:cNvPr>
          <p:cNvCxnSpPr>
            <a:cxnSpLocks/>
          </p:cNvCxnSpPr>
          <p:nvPr/>
        </p:nvCxnSpPr>
        <p:spPr>
          <a:xfrm flipH="1">
            <a:off x="898525" y="2684090"/>
            <a:ext cx="3095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>
            <a:extLst>
              <a:ext uri="{FF2B5EF4-FFF2-40B4-BE49-F238E27FC236}">
                <a16:creationId xmlns:a16="http://schemas.microsoft.com/office/drawing/2014/main" id="{95094BC7-E356-4BAC-8287-58665AA08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507" y="4153481"/>
            <a:ext cx="2501900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lang="zh-CN" altLang="en-US" sz="1600" dirty="0"/>
              <a:t>耳杆完好无损</a:t>
            </a:r>
          </a:p>
          <a:p>
            <a:pPr latinLnBrk="1"/>
            <a:r>
              <a:rPr lang="zh-CN" altLang="en-US" sz="1600" dirty="0"/>
              <a:t>但焊料强度较弱，敲击后会断裂。</a:t>
            </a: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90AB990C-B55F-4E63-B5ED-EC039BC6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861" y="5053091"/>
            <a:ext cx="2501900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工人用敲击的方式将电池从外壳上拆下，造成极耳焊料薄弱。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4EFE818C-16FF-4663-AB17-89590CF4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974" y="5990717"/>
            <a:ext cx="2503487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工人和</a:t>
            </a:r>
            <a:r>
              <a:rPr lang="en-US" altLang="zh-CN" sz="1600" dirty="0"/>
              <a:t>ABC</a:t>
            </a:r>
            <a:r>
              <a:rPr lang="zh-CN" altLang="en-US" sz="1600" dirty="0"/>
              <a:t>电池厂家没有意识到这样做会导致潜在的故障。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Bent Arrow 6">
            <a:extLst>
              <a:ext uri="{FF2B5EF4-FFF2-40B4-BE49-F238E27FC236}">
                <a16:creationId xmlns:a16="http://schemas.microsoft.com/office/drawing/2014/main" id="{9E6B6E03-D875-4AB8-9AF3-1E74ECD1289C}"/>
              </a:ext>
            </a:extLst>
          </p:cNvPr>
          <p:cNvSpPr/>
          <p:nvPr/>
        </p:nvSpPr>
        <p:spPr>
          <a:xfrm flipV="1">
            <a:off x="3480595" y="4085783"/>
            <a:ext cx="608012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3" name="Bent Arrow 17">
            <a:extLst>
              <a:ext uri="{FF2B5EF4-FFF2-40B4-BE49-F238E27FC236}">
                <a16:creationId xmlns:a16="http://schemas.microsoft.com/office/drawing/2014/main" id="{FC4CB46D-5E68-4ED9-A382-84D1EFA9FCB0}"/>
              </a:ext>
            </a:extLst>
          </p:cNvPr>
          <p:cNvSpPr/>
          <p:nvPr/>
        </p:nvSpPr>
        <p:spPr>
          <a:xfrm flipH="1">
            <a:off x="6592116" y="4470025"/>
            <a:ext cx="569913" cy="585787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4" name="Bent Arrow 17">
            <a:extLst>
              <a:ext uri="{FF2B5EF4-FFF2-40B4-BE49-F238E27FC236}">
                <a16:creationId xmlns:a16="http://schemas.microsoft.com/office/drawing/2014/main" id="{375885EE-EA3D-4D47-BCDB-37AA6547F441}"/>
              </a:ext>
            </a:extLst>
          </p:cNvPr>
          <p:cNvSpPr/>
          <p:nvPr/>
        </p:nvSpPr>
        <p:spPr>
          <a:xfrm flipH="1">
            <a:off x="8020223" y="5404929"/>
            <a:ext cx="568325" cy="585788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5" name="Bent Arrow 6">
            <a:extLst>
              <a:ext uri="{FF2B5EF4-FFF2-40B4-BE49-F238E27FC236}">
                <a16:creationId xmlns:a16="http://schemas.microsoft.com/office/drawing/2014/main" id="{DB04F8E5-F09D-4B41-8D55-E7D80EB2F0EA}"/>
              </a:ext>
            </a:extLst>
          </p:cNvPr>
          <p:cNvSpPr/>
          <p:nvPr/>
        </p:nvSpPr>
        <p:spPr>
          <a:xfrm flipV="1">
            <a:off x="4875386" y="4984478"/>
            <a:ext cx="608013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6" name="Bent Arrow 6">
            <a:extLst>
              <a:ext uri="{FF2B5EF4-FFF2-40B4-BE49-F238E27FC236}">
                <a16:creationId xmlns:a16="http://schemas.microsoft.com/office/drawing/2014/main" id="{EE58F779-4229-44D2-858B-AD6358AA41B0}"/>
              </a:ext>
            </a:extLst>
          </p:cNvPr>
          <p:cNvSpPr/>
          <p:nvPr/>
        </p:nvSpPr>
        <p:spPr>
          <a:xfrm flipV="1">
            <a:off x="5919961" y="5884088"/>
            <a:ext cx="608013" cy="500063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24B7AEC3-05DF-4195-82EB-3F23D0A04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2537296"/>
            <a:ext cx="2879725" cy="830997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/>
              <a:t>电池送到</a:t>
            </a:r>
            <a:r>
              <a:rPr lang="en-US" altLang="zh-CN" sz="1600" dirty="0"/>
              <a:t>HYG</a:t>
            </a:r>
            <a:r>
              <a:rPr lang="zh-CN" altLang="en-US" sz="1600" dirty="0"/>
              <a:t>外形和功能良好，收入检验合格。并通过了</a:t>
            </a:r>
            <a:r>
              <a:rPr lang="en-US" altLang="zh-CN" sz="1600" dirty="0"/>
              <a:t>ABC</a:t>
            </a:r>
            <a:r>
              <a:rPr lang="zh-CN" altLang="en-US" sz="1600" dirty="0"/>
              <a:t>电池厂家的电压和充电测试。</a:t>
            </a:r>
            <a:endParaRPr lang="zh-CN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Bent Arrow 17">
            <a:extLst>
              <a:ext uri="{FF2B5EF4-FFF2-40B4-BE49-F238E27FC236}">
                <a16:creationId xmlns:a16="http://schemas.microsoft.com/office/drawing/2014/main" id="{BB87C752-EAF7-47A7-993D-587BC6845317}"/>
              </a:ext>
            </a:extLst>
          </p:cNvPr>
          <p:cNvSpPr/>
          <p:nvPr/>
        </p:nvSpPr>
        <p:spPr>
          <a:xfrm flipH="1">
            <a:off x="4067349" y="2909705"/>
            <a:ext cx="568325" cy="585787"/>
          </a:xfrm>
          <a:prstGeom prst="bentArrow">
            <a:avLst>
              <a:gd name="adj1" fmla="val 25314"/>
              <a:gd name="adj2" fmla="val 24221"/>
              <a:gd name="adj3" fmla="val 25000"/>
              <a:gd name="adj4" fmla="val 42191"/>
            </a:avLst>
          </a:prstGeom>
          <a:solidFill>
            <a:srgbClr val="48A848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  <p:sp>
        <p:nvSpPr>
          <p:cNvPr id="39" name="Bent Arrow 6">
            <a:extLst>
              <a:ext uri="{FF2B5EF4-FFF2-40B4-BE49-F238E27FC236}">
                <a16:creationId xmlns:a16="http://schemas.microsoft.com/office/drawing/2014/main" id="{5079054A-3DE0-4313-A3B5-3C8DD1845395}"/>
              </a:ext>
            </a:extLst>
          </p:cNvPr>
          <p:cNvSpPr/>
          <p:nvPr/>
        </p:nvSpPr>
        <p:spPr>
          <a:xfrm flipV="1">
            <a:off x="2091705" y="3373778"/>
            <a:ext cx="609600" cy="498475"/>
          </a:xfrm>
          <a:prstGeom prst="bentArrow">
            <a:avLst>
              <a:gd name="adj1" fmla="val 31234"/>
              <a:gd name="adj2" fmla="val 25000"/>
              <a:gd name="adj3" fmla="val 25000"/>
              <a:gd name="adj4" fmla="val 49984"/>
            </a:avLst>
          </a:prstGeom>
          <a:solidFill>
            <a:srgbClr val="99CC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endParaRPr lang="en-US" altLang="zh-CN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D4C296-164D-48E3-958F-4F004FD32921}"/>
              </a:ext>
            </a:extLst>
          </p:cNvPr>
          <p:cNvSpPr/>
          <p:nvPr/>
        </p:nvSpPr>
        <p:spPr>
          <a:xfrm>
            <a:off x="67740" y="945157"/>
            <a:ext cx="9008520" cy="14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000" b="1" dirty="0">
                <a:solidFill>
                  <a:srgbClr val="333333"/>
                </a:solidFill>
                <a:latin typeface="+mn-ea"/>
              </a:rPr>
              <a:t>问题的根本原因锁定如下</a:t>
            </a:r>
            <a:r>
              <a:rPr lang="en-US" altLang="zh-CN" sz="2000" b="1" dirty="0">
                <a:solidFill>
                  <a:srgbClr val="333333"/>
                </a:solidFill>
                <a:latin typeface="+mn-ea"/>
              </a:rPr>
              <a:t>:</a:t>
            </a:r>
          </a:p>
          <a:p>
            <a:pPr algn="just" latinLnBrk="1"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制造原因</a:t>
            </a:r>
            <a:r>
              <a:rPr lang="en-US" altLang="zh-CN" sz="2000" dirty="0">
                <a:solidFill>
                  <a:srgbClr val="333333"/>
                </a:solidFill>
                <a:latin typeface="+mn-ea"/>
              </a:rPr>
              <a:t>:OMS</a:t>
            </a: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没有明确返工流程，导致工人使用敲击方式移除。</a:t>
            </a:r>
          </a:p>
          <a:p>
            <a:pPr algn="just" latinLnBrk="1">
              <a:lnSpc>
                <a:spcPct val="150000"/>
              </a:lnSpc>
            </a:pP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流出原因</a:t>
            </a:r>
            <a:r>
              <a:rPr lang="en-US" altLang="zh-CN" sz="2000" dirty="0">
                <a:solidFill>
                  <a:srgbClr val="333333"/>
                </a:solidFill>
                <a:latin typeface="+mn-ea"/>
              </a:rPr>
              <a:t>:</a:t>
            </a: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工人和</a:t>
            </a:r>
            <a:r>
              <a:rPr lang="en-US" altLang="zh-CN" sz="2000" dirty="0">
                <a:solidFill>
                  <a:srgbClr val="333333"/>
                </a:solidFill>
                <a:latin typeface="+mn-ea"/>
              </a:rPr>
              <a:t>ABC</a:t>
            </a:r>
            <a:r>
              <a:rPr lang="zh-CN" altLang="en-US" sz="2000" dirty="0">
                <a:solidFill>
                  <a:srgbClr val="333333"/>
                </a:solidFill>
                <a:latin typeface="+mn-ea"/>
              </a:rPr>
              <a:t>电池厂家没有意识到用敲击的拆换电池会导致潜在的故障。</a:t>
            </a:r>
            <a:endParaRPr lang="zh-CN" altLang="en-US" sz="2000" b="0" i="0" dirty="0">
              <a:solidFill>
                <a:srgbClr val="333333"/>
              </a:solidFill>
              <a:effectLst/>
              <a:latin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E035B8-891F-4F47-9F13-63B20CBB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636912"/>
            <a:ext cx="9088051" cy="25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CE4F872C-6706-4F66-BCCE-1437E85CCDFE}"/>
              </a:ext>
            </a:extLst>
          </p:cNvPr>
          <p:cNvGrpSpPr/>
          <p:nvPr/>
        </p:nvGrpSpPr>
        <p:grpSpPr>
          <a:xfrm>
            <a:off x="-3360" y="1470257"/>
            <a:ext cx="8969561" cy="4994275"/>
            <a:chOff x="-3360" y="1366838"/>
            <a:chExt cx="8969561" cy="4994275"/>
          </a:xfrm>
        </p:grpSpPr>
        <p:cxnSp>
          <p:nvCxnSpPr>
            <p:cNvPr id="6" name="Straight Connector 7">
              <a:extLst>
                <a:ext uri="{FF2B5EF4-FFF2-40B4-BE49-F238E27FC236}">
                  <a16:creationId xmlns:a16="http://schemas.microsoft.com/office/drawing/2014/main" id="{B137634B-E40A-48E9-B565-A7D6F6E3CDD7}"/>
                </a:ext>
              </a:extLst>
            </p:cNvPr>
            <p:cNvCxnSpPr/>
            <p:nvPr/>
          </p:nvCxnSpPr>
          <p:spPr>
            <a:xfrm flipH="1">
              <a:off x="2782888" y="3690938"/>
              <a:ext cx="4800600" cy="55562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>
              <a:extLst>
                <a:ext uri="{FF2B5EF4-FFF2-40B4-BE49-F238E27FC236}">
                  <a16:creationId xmlns:a16="http://schemas.microsoft.com/office/drawing/2014/main" id="{CB289B47-1CB3-471E-B6FF-2A9D1CE951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19275" y="1887538"/>
              <a:ext cx="939800" cy="187483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2">
              <a:extLst>
                <a:ext uri="{FF2B5EF4-FFF2-40B4-BE49-F238E27FC236}">
                  <a16:creationId xmlns:a16="http://schemas.microsoft.com/office/drawing/2014/main" id="{8C310906-3255-4508-AB73-CBE30FB7F78E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 flipH="1" flipV="1">
              <a:off x="6407151" y="1768475"/>
              <a:ext cx="1154112" cy="191770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B671101C-4738-4F1F-B9FD-17C35E97BE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41788" y="1952625"/>
              <a:ext cx="1006475" cy="1793875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AE76BF6F-1CF1-4FFE-A09D-1E1688765E5F}"/>
                </a:ext>
              </a:extLst>
            </p:cNvPr>
            <p:cNvCxnSpPr>
              <a:cxnSpLocks/>
              <a:stCxn id="58" idx="2"/>
            </p:cNvCxnSpPr>
            <p:nvPr/>
          </p:nvCxnSpPr>
          <p:spPr>
            <a:xfrm flipV="1">
              <a:off x="1651000" y="3738563"/>
              <a:ext cx="1092200" cy="2097087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25">
              <a:extLst>
                <a:ext uri="{FF2B5EF4-FFF2-40B4-BE49-F238E27FC236}">
                  <a16:creationId xmlns:a16="http://schemas.microsoft.com/office/drawing/2014/main" id="{10259B47-719D-4818-8B3B-36B354231E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1600" y="3686175"/>
              <a:ext cx="1109663" cy="2230438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4FFAAFB6-B4FE-4DED-B456-C4E30132D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0513" y="3738563"/>
              <a:ext cx="1042987" cy="2178050"/>
            </a:xfrm>
            <a:prstGeom prst="lin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8">
              <a:extLst>
                <a:ext uri="{FF2B5EF4-FFF2-40B4-BE49-F238E27FC236}">
                  <a16:creationId xmlns:a16="http://schemas.microsoft.com/office/drawing/2014/main" id="{A3978C3B-CEF1-47EA-8A78-21A054E38558}"/>
                </a:ext>
              </a:extLst>
            </p:cNvPr>
            <p:cNvSpPr/>
            <p:nvPr/>
          </p:nvSpPr>
          <p:spPr>
            <a:xfrm>
              <a:off x="706438" y="140176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机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/Machine</a:t>
              </a:r>
            </a:p>
          </p:txBody>
        </p:sp>
        <p:sp>
          <p:nvSpPr>
            <p:cNvPr id="14" name="Rectangle 29">
              <a:extLst>
                <a:ext uri="{FF2B5EF4-FFF2-40B4-BE49-F238E27FC236}">
                  <a16:creationId xmlns:a16="http://schemas.microsoft.com/office/drawing/2014/main" id="{82E34BBC-15EE-4617-B957-3AF8B90AC9DF}"/>
                </a:ext>
              </a:extLst>
            </p:cNvPr>
            <p:cNvSpPr/>
            <p:nvPr/>
          </p:nvSpPr>
          <p:spPr>
            <a:xfrm>
              <a:off x="3168650" y="140176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400" dirty="0">
                  <a:latin typeface="Tahoma" panose="020B0604030504040204" pitchFamily="34" charset="0"/>
                  <a:cs typeface="Tahoma" panose="020B0604030504040204" pitchFamily="34" charset="0"/>
                </a:rPr>
                <a:t>料</a:t>
              </a:r>
              <a:r>
                <a:rPr lang="en-US" altLang="zh-CN" sz="1400" dirty="0">
                  <a:latin typeface="Tahoma" panose="020B0604030504040204" pitchFamily="34" charset="0"/>
                  <a:cs typeface="Tahoma" panose="020B0604030504040204" pitchFamily="34" charset="0"/>
                </a:rPr>
                <a:t>/Material</a:t>
              </a:r>
            </a:p>
          </p:txBody>
        </p:sp>
        <p:sp>
          <p:nvSpPr>
            <p:cNvPr id="15" name="Rectangle 30">
              <a:extLst>
                <a:ext uri="{FF2B5EF4-FFF2-40B4-BE49-F238E27FC236}">
                  <a16:creationId xmlns:a16="http://schemas.microsoft.com/office/drawing/2014/main" id="{4F93EC7A-5129-49AB-BF74-06344992510E}"/>
                </a:ext>
              </a:extLst>
            </p:cNvPr>
            <p:cNvSpPr/>
            <p:nvPr/>
          </p:nvSpPr>
          <p:spPr>
            <a:xfrm>
              <a:off x="5827713" y="1366838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人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/Man</a:t>
              </a:r>
            </a:p>
          </p:txBody>
        </p:sp>
        <p:sp>
          <p:nvSpPr>
            <p:cNvPr id="16" name="Rectangle 43">
              <a:extLst>
                <a:ext uri="{FF2B5EF4-FFF2-40B4-BE49-F238E27FC236}">
                  <a16:creationId xmlns:a16="http://schemas.microsoft.com/office/drawing/2014/main" id="{FD147537-3454-4099-A6E9-01132975A103}"/>
                </a:ext>
              </a:extLst>
            </p:cNvPr>
            <p:cNvSpPr/>
            <p:nvPr/>
          </p:nvSpPr>
          <p:spPr>
            <a:xfrm>
              <a:off x="930275" y="592931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环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/Environment</a:t>
              </a:r>
            </a:p>
          </p:txBody>
        </p:sp>
        <p:sp>
          <p:nvSpPr>
            <p:cNvPr id="17" name="Rectangle 44">
              <a:extLst>
                <a:ext uri="{FF2B5EF4-FFF2-40B4-BE49-F238E27FC236}">
                  <a16:creationId xmlns:a16="http://schemas.microsoft.com/office/drawing/2014/main" id="{66B19114-7ED8-45F7-892A-C56133060ED4}"/>
                </a:ext>
              </a:extLst>
            </p:cNvPr>
            <p:cNvSpPr/>
            <p:nvPr/>
          </p:nvSpPr>
          <p:spPr>
            <a:xfrm>
              <a:off x="3225800" y="592931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法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/Method</a:t>
              </a:r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ADC8CE8E-BA52-4B9A-BE19-331798FD205B}"/>
                </a:ext>
              </a:extLst>
            </p:cNvPr>
            <p:cNvSpPr/>
            <p:nvPr/>
          </p:nvSpPr>
          <p:spPr>
            <a:xfrm>
              <a:off x="5502275" y="5929313"/>
              <a:ext cx="1981200" cy="431800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dirty="0">
                  <a:latin typeface="Tahoma" panose="020B0604030504040204" pitchFamily="34" charset="0"/>
                  <a:cs typeface="Tahoma" panose="020B0604030504040204" pitchFamily="34" charset="0"/>
                </a:rPr>
                <a:t>测</a:t>
              </a:r>
              <a:r>
                <a:rPr lang="en-US" altLang="zh-CN" dirty="0">
                  <a:latin typeface="Tahoma" panose="020B0604030504040204" pitchFamily="34" charset="0"/>
                  <a:cs typeface="Tahoma" panose="020B0604030504040204" pitchFamily="34" charset="0"/>
                </a:rPr>
                <a:t>/Measurement</a:t>
              </a:r>
            </a:p>
          </p:txBody>
        </p:sp>
        <p:cxnSp>
          <p:nvCxnSpPr>
            <p:cNvPr id="19" name="Straight Connector 62">
              <a:extLst>
                <a:ext uri="{FF2B5EF4-FFF2-40B4-BE49-F238E27FC236}">
                  <a16:creationId xmlns:a16="http://schemas.microsoft.com/office/drawing/2014/main" id="{538FDE8A-D1A1-450B-A119-6688D13EFB1C}"/>
                </a:ext>
              </a:extLst>
            </p:cNvPr>
            <p:cNvCxnSpPr/>
            <p:nvPr/>
          </p:nvCxnSpPr>
          <p:spPr>
            <a:xfrm>
              <a:off x="4772025" y="2112963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2">
              <a:extLst>
                <a:ext uri="{FF2B5EF4-FFF2-40B4-BE49-F238E27FC236}">
                  <a16:creationId xmlns:a16="http://schemas.microsoft.com/office/drawing/2014/main" id="{1296843F-364F-4436-A354-D518E60FABD6}"/>
                </a:ext>
              </a:extLst>
            </p:cNvPr>
            <p:cNvCxnSpPr/>
            <p:nvPr/>
          </p:nvCxnSpPr>
          <p:spPr>
            <a:xfrm>
              <a:off x="5299075" y="4559300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9">
              <a:extLst>
                <a:ext uri="{FF2B5EF4-FFF2-40B4-BE49-F238E27FC236}">
                  <a16:creationId xmlns:a16="http://schemas.microsoft.com/office/drawing/2014/main" id="{EB603910-B7DC-4074-9409-A920B72A770D}"/>
                </a:ext>
              </a:extLst>
            </p:cNvPr>
            <p:cNvCxnSpPr/>
            <p:nvPr/>
          </p:nvCxnSpPr>
          <p:spPr>
            <a:xfrm>
              <a:off x="917575" y="4557713"/>
              <a:ext cx="1370013" cy="15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6">
              <a:extLst>
                <a:ext uri="{FF2B5EF4-FFF2-40B4-BE49-F238E27FC236}">
                  <a16:creationId xmlns:a16="http://schemas.microsoft.com/office/drawing/2014/main" id="{F82B7095-46FF-46CD-831C-37A4CB7F9BEF}"/>
                </a:ext>
              </a:extLst>
            </p:cNvPr>
            <p:cNvSpPr/>
            <p:nvPr/>
          </p:nvSpPr>
          <p:spPr>
            <a:xfrm>
              <a:off x="7561263" y="3227387"/>
              <a:ext cx="1404938" cy="917575"/>
            </a:xfrm>
            <a:prstGeom prst="rect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dirty="0">
                  <a:solidFill>
                    <a:schemeClr val="tx1"/>
                  </a:solidFill>
                  <a:latin typeface="+mn-ea"/>
                </a:rPr>
                <a:t>4815</a:t>
              </a:r>
              <a:r>
                <a:rPr lang="zh-CN" altLang="en-US" sz="1600" dirty="0">
                  <a:solidFill>
                    <a:schemeClr val="tx1"/>
                  </a:solidFill>
                  <a:latin typeface="+mn-ea"/>
                </a:rPr>
                <a:t>电池内部连接极发生断裂</a:t>
              </a:r>
              <a:r>
                <a:rPr lang="zh-CN" altLang="en-US" sz="1600" dirty="0">
                  <a:solidFill>
                    <a:schemeClr val="tx1"/>
                  </a:solidFill>
                  <a:latin typeface="+mn-ea"/>
                  <a:cs typeface="Tahoma" pitchFamily="34" charset="0"/>
                </a:rPr>
                <a:t>导致故障</a:t>
              </a:r>
              <a:endParaRPr lang="en-US" altLang="zh-CN" sz="1600" dirty="0">
                <a:solidFill>
                  <a:schemeClr val="tx1"/>
                </a:solidFill>
                <a:latin typeface="+mn-ea"/>
                <a:cs typeface="Tahoma" pitchFamily="34" charset="0"/>
              </a:endParaRP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000CD32-E6DF-45C8-9438-D9EDF0DCE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72" y="4066263"/>
              <a:ext cx="2360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电池装配时搬运不当</a:t>
              </a:r>
              <a:endParaRPr lang="en-US" altLang="zh-CN" dirty="0"/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C367E695-A9CD-4B9B-87BB-E0AB751004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5175" y="1784350"/>
              <a:ext cx="2052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dirty="0"/>
                <a:t>违反操作规定</a:t>
              </a:r>
              <a:endParaRPr lang="zh-CN" altLang="en-US" sz="9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51">
              <a:extLst>
                <a:ext uri="{FF2B5EF4-FFF2-40B4-BE49-F238E27FC236}">
                  <a16:creationId xmlns:a16="http://schemas.microsoft.com/office/drawing/2014/main" id="{94177F96-D27B-4676-BA26-4EA645F77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3599" y="1810822"/>
              <a:ext cx="22129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连接极材料错误</a:t>
              </a:r>
              <a:endParaRPr lang="en-US" altLang="zh-CN" dirty="0"/>
            </a:p>
          </p:txBody>
        </p:sp>
        <p:cxnSp>
          <p:nvCxnSpPr>
            <p:cNvPr id="28" name="Straight Connector 56">
              <a:extLst>
                <a:ext uri="{FF2B5EF4-FFF2-40B4-BE49-F238E27FC236}">
                  <a16:creationId xmlns:a16="http://schemas.microsoft.com/office/drawing/2014/main" id="{1A51D95B-7642-4E43-BEBD-389A2B856700}"/>
                </a:ext>
              </a:extLst>
            </p:cNvPr>
            <p:cNvCxnSpPr/>
            <p:nvPr/>
          </p:nvCxnSpPr>
          <p:spPr>
            <a:xfrm>
              <a:off x="2413000" y="2144713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2">
              <a:extLst>
                <a:ext uri="{FF2B5EF4-FFF2-40B4-BE49-F238E27FC236}">
                  <a16:creationId xmlns:a16="http://schemas.microsoft.com/office/drawing/2014/main" id="{9D6934A1-5ADB-437A-B897-19069AA67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759" y="2524763"/>
              <a:ext cx="11125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工具故障</a:t>
              </a:r>
              <a:endParaRPr lang="en-US" altLang="zh-CN" dirty="0"/>
            </a:p>
          </p:txBody>
        </p:sp>
        <p:sp>
          <p:nvSpPr>
            <p:cNvPr id="30" name="矩形 67">
              <a:extLst>
                <a:ext uri="{FF2B5EF4-FFF2-40B4-BE49-F238E27FC236}">
                  <a16:creationId xmlns:a16="http://schemas.microsoft.com/office/drawing/2014/main" id="{711F0F0E-527B-4881-B30B-6F36E599D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950" y="4352925"/>
              <a:ext cx="47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92D050"/>
                  </a:solidFill>
                  <a:latin typeface="Calibri" panose="020F0502020204030204" pitchFamily="34" charset="0"/>
                </a:rPr>
                <a:t>√ </a:t>
              </a:r>
            </a:p>
          </p:txBody>
        </p:sp>
        <p:sp>
          <p:nvSpPr>
            <p:cNvPr id="31" name="矩形 69">
              <a:extLst>
                <a:ext uri="{FF2B5EF4-FFF2-40B4-BE49-F238E27FC236}">
                  <a16:creationId xmlns:a16="http://schemas.microsoft.com/office/drawing/2014/main" id="{CDFE977B-A1AE-4941-9C57-62D0B58D3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5463" y="2478088"/>
              <a:ext cx="5429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id="{B7162D3E-8FD5-4028-8750-48F3D199D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4600" y="2246075"/>
              <a:ext cx="22748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上岗前未培训</a:t>
              </a: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6DCEDAC2-6867-4F3A-B5C9-CD9ED3703E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5900" y="1855788"/>
              <a:ext cx="18923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dirty="0"/>
                <a:t>质量意识差</a:t>
              </a:r>
              <a:endParaRPr lang="zh-CN" altLang="en-US" sz="105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3C611398-BFF2-40A0-8E07-CAA1221C1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5475" y="2284413"/>
              <a:ext cx="1404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情绪不稳定</a:t>
              </a:r>
              <a:endParaRPr lang="zh-CN" altLang="en-US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Straight Connector 62">
              <a:extLst>
                <a:ext uri="{FF2B5EF4-FFF2-40B4-BE49-F238E27FC236}">
                  <a16:creationId xmlns:a16="http://schemas.microsoft.com/office/drawing/2014/main" id="{610F4202-5ECB-4BF8-8885-057A48E681BD}"/>
                </a:ext>
              </a:extLst>
            </p:cNvPr>
            <p:cNvCxnSpPr/>
            <p:nvPr/>
          </p:nvCxnSpPr>
          <p:spPr>
            <a:xfrm>
              <a:off x="6754813" y="2174875"/>
              <a:ext cx="1431925" cy="158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62">
              <a:extLst>
                <a:ext uri="{FF2B5EF4-FFF2-40B4-BE49-F238E27FC236}">
                  <a16:creationId xmlns:a16="http://schemas.microsoft.com/office/drawing/2014/main" id="{9ACF0782-F603-4642-B571-872515377BBB}"/>
                </a:ext>
              </a:extLst>
            </p:cNvPr>
            <p:cNvCxnSpPr/>
            <p:nvPr/>
          </p:nvCxnSpPr>
          <p:spPr>
            <a:xfrm>
              <a:off x="6986588" y="2697163"/>
              <a:ext cx="1430337" cy="1587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62">
              <a:extLst>
                <a:ext uri="{FF2B5EF4-FFF2-40B4-BE49-F238E27FC236}">
                  <a16:creationId xmlns:a16="http://schemas.microsoft.com/office/drawing/2014/main" id="{89B10F0D-82FE-4B1A-B21B-20534025223A}"/>
                </a:ext>
              </a:extLst>
            </p:cNvPr>
            <p:cNvCxnSpPr/>
            <p:nvPr/>
          </p:nvCxnSpPr>
          <p:spPr>
            <a:xfrm>
              <a:off x="4967288" y="2590800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69">
              <a:extLst>
                <a:ext uri="{FF2B5EF4-FFF2-40B4-BE49-F238E27FC236}">
                  <a16:creationId xmlns:a16="http://schemas.microsoft.com/office/drawing/2014/main" id="{28DA5AD1-67D7-4F81-B0AF-8B55C3A109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3713" y="2252663"/>
              <a:ext cx="54451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39" name="矩形 69">
              <a:extLst>
                <a:ext uri="{FF2B5EF4-FFF2-40B4-BE49-F238E27FC236}">
                  <a16:creationId xmlns:a16="http://schemas.microsoft.com/office/drawing/2014/main" id="{7011D6B9-1C01-4C66-BCFE-E7C122256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3688" y="1722438"/>
              <a:ext cx="54451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40" name="矩形 69">
              <a:extLst>
                <a:ext uri="{FF2B5EF4-FFF2-40B4-BE49-F238E27FC236}">
                  <a16:creationId xmlns:a16="http://schemas.microsoft.com/office/drawing/2014/main" id="{4AD4F995-EB09-45E9-A54F-2E1EA4A67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846263"/>
              <a:ext cx="5445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41" name="矩形 68">
              <a:extLst>
                <a:ext uri="{FF2B5EF4-FFF2-40B4-BE49-F238E27FC236}">
                  <a16:creationId xmlns:a16="http://schemas.microsoft.com/office/drawing/2014/main" id="{6097F1AB-25DF-4930-A0E6-5720EE58B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5388" y="1730375"/>
              <a:ext cx="5445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42" name="TextBox 52">
              <a:extLst>
                <a:ext uri="{FF2B5EF4-FFF2-40B4-BE49-F238E27FC236}">
                  <a16:creationId xmlns:a16="http://schemas.microsoft.com/office/drawing/2014/main" id="{6F7DC7E2-A22F-4845-99EE-68BD3F4E1E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38" y="1931988"/>
              <a:ext cx="15748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切割机不适</a:t>
              </a:r>
              <a:endParaRPr lang="en-US" altLang="zh-CN" sz="9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3" name="Straight Connector 68">
              <a:extLst>
                <a:ext uri="{FF2B5EF4-FFF2-40B4-BE49-F238E27FC236}">
                  <a16:creationId xmlns:a16="http://schemas.microsoft.com/office/drawing/2014/main" id="{3609AE00-0560-4F3F-832E-D4C3BBF6B957}"/>
                </a:ext>
              </a:extLst>
            </p:cNvPr>
            <p:cNvCxnSpPr>
              <a:cxnSpLocks/>
            </p:cNvCxnSpPr>
            <p:nvPr/>
          </p:nvCxnSpPr>
          <p:spPr>
            <a:xfrm>
              <a:off x="287338" y="2284413"/>
              <a:ext cx="177165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8">
              <a:extLst>
                <a:ext uri="{FF2B5EF4-FFF2-40B4-BE49-F238E27FC236}">
                  <a16:creationId xmlns:a16="http://schemas.microsoft.com/office/drawing/2014/main" id="{560DE3DC-FECF-445F-A20C-D5569398BA85}"/>
                </a:ext>
              </a:extLst>
            </p:cNvPr>
            <p:cNvCxnSpPr/>
            <p:nvPr/>
          </p:nvCxnSpPr>
          <p:spPr>
            <a:xfrm>
              <a:off x="274638" y="2909888"/>
              <a:ext cx="2030412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6">
              <a:extLst>
                <a:ext uri="{FF2B5EF4-FFF2-40B4-BE49-F238E27FC236}">
                  <a16:creationId xmlns:a16="http://schemas.microsoft.com/office/drawing/2014/main" id="{4073E794-513A-4546-ADF9-1C8FBF328D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7" y="4711700"/>
              <a:ext cx="19891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使用过程中震动</a:t>
              </a:r>
              <a:endParaRPr lang="en-US" altLang="zh-CN" sz="8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6" name="Straight Connector 79">
              <a:extLst>
                <a:ext uri="{FF2B5EF4-FFF2-40B4-BE49-F238E27FC236}">
                  <a16:creationId xmlns:a16="http://schemas.microsoft.com/office/drawing/2014/main" id="{DBE6742F-C93C-4115-A73D-EBE60C660805}"/>
                </a:ext>
              </a:extLst>
            </p:cNvPr>
            <p:cNvCxnSpPr/>
            <p:nvPr/>
          </p:nvCxnSpPr>
          <p:spPr>
            <a:xfrm>
              <a:off x="730250" y="5049838"/>
              <a:ext cx="1370013" cy="15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61">
              <a:extLst>
                <a:ext uri="{FF2B5EF4-FFF2-40B4-BE49-F238E27FC236}">
                  <a16:creationId xmlns:a16="http://schemas.microsoft.com/office/drawing/2014/main" id="{4D59A32C-0B5F-4F2D-B2EE-64E2A229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254" y="4203223"/>
              <a:ext cx="17851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返工电池没有清晰的</a:t>
              </a:r>
              <a:r>
                <a:rPr lang="en-US" altLang="zh-CN" dirty="0"/>
                <a:t>OMS</a:t>
              </a:r>
              <a:endParaRPr lang="en-US" altLang="zh-CN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TextBox 61">
              <a:extLst>
                <a:ext uri="{FF2B5EF4-FFF2-40B4-BE49-F238E27FC236}">
                  <a16:creationId xmlns:a16="http://schemas.microsoft.com/office/drawing/2014/main" id="{EF02534C-ECD2-4306-B53F-5D833244F3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0263" y="4906963"/>
              <a:ext cx="26543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没有明确的生产</a:t>
              </a:r>
              <a:r>
                <a:rPr lang="en-US" altLang="zh-CN" dirty="0"/>
                <a:t>OMS</a:t>
              </a:r>
              <a:endParaRPr lang="en-US" altLang="zh-CN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TextBox 61">
              <a:extLst>
                <a:ext uri="{FF2B5EF4-FFF2-40B4-BE49-F238E27FC236}">
                  <a16:creationId xmlns:a16="http://schemas.microsoft.com/office/drawing/2014/main" id="{1197281E-6CE1-4CFD-99D4-94B8363EC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00" y="5493306"/>
              <a:ext cx="22494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焊接方式不当</a:t>
              </a:r>
              <a:endParaRPr lang="en-US" altLang="zh-CN" sz="10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id="{4A6C1021-864C-4F5E-A84D-AF0E68BD44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5225" y="4198025"/>
              <a:ext cx="24955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检验方式不当</a:t>
              </a:r>
              <a:endParaRPr lang="en-US" altLang="zh-CN" dirty="0"/>
            </a:p>
          </p:txBody>
        </p:sp>
        <p:sp>
          <p:nvSpPr>
            <p:cNvPr id="51" name="矩形 2">
              <a:extLst>
                <a:ext uri="{FF2B5EF4-FFF2-40B4-BE49-F238E27FC236}">
                  <a16:creationId xmlns:a16="http://schemas.microsoft.com/office/drawing/2014/main" id="{02553D1B-A147-4174-AFEA-8182856D2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4721225"/>
              <a:ext cx="542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52" name="椭圆 51">
              <a:extLst>
                <a:ext uri="{FF2B5EF4-FFF2-40B4-BE49-F238E27FC236}">
                  <a16:creationId xmlns:a16="http://schemas.microsoft.com/office/drawing/2014/main" id="{319B1C26-6A8D-4B69-9B54-09A826F39C2A}"/>
                </a:ext>
              </a:extLst>
            </p:cNvPr>
            <p:cNvSpPr/>
            <p:nvPr/>
          </p:nvSpPr>
          <p:spPr>
            <a:xfrm>
              <a:off x="2549208" y="4171951"/>
              <a:ext cx="2025967" cy="65008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3" name="Straight Connector 79">
              <a:extLst>
                <a:ext uri="{FF2B5EF4-FFF2-40B4-BE49-F238E27FC236}">
                  <a16:creationId xmlns:a16="http://schemas.microsoft.com/office/drawing/2014/main" id="{700E6907-5774-4C58-AF80-CA033D0DE1EF}"/>
                </a:ext>
              </a:extLst>
            </p:cNvPr>
            <p:cNvCxnSpPr/>
            <p:nvPr/>
          </p:nvCxnSpPr>
          <p:spPr>
            <a:xfrm>
              <a:off x="2397125" y="4799013"/>
              <a:ext cx="2001838" cy="158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79">
              <a:extLst>
                <a:ext uri="{FF2B5EF4-FFF2-40B4-BE49-F238E27FC236}">
                  <a16:creationId xmlns:a16="http://schemas.microsoft.com/office/drawing/2014/main" id="{9B31F517-B8E4-49FC-AD54-A7AD9EB47880}"/>
                </a:ext>
              </a:extLst>
            </p:cNvPr>
            <p:cNvCxnSpPr/>
            <p:nvPr/>
          </p:nvCxnSpPr>
          <p:spPr>
            <a:xfrm>
              <a:off x="2348231" y="5272088"/>
              <a:ext cx="2001837" cy="15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79">
              <a:extLst>
                <a:ext uri="{FF2B5EF4-FFF2-40B4-BE49-F238E27FC236}">
                  <a16:creationId xmlns:a16="http://schemas.microsoft.com/office/drawing/2014/main" id="{485096EC-E036-40E5-8A62-849A5BE04AB7}"/>
                </a:ext>
              </a:extLst>
            </p:cNvPr>
            <p:cNvCxnSpPr/>
            <p:nvPr/>
          </p:nvCxnSpPr>
          <p:spPr>
            <a:xfrm>
              <a:off x="2219325" y="5832475"/>
              <a:ext cx="171132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46">
              <a:extLst>
                <a:ext uri="{FF2B5EF4-FFF2-40B4-BE49-F238E27FC236}">
                  <a16:creationId xmlns:a16="http://schemas.microsoft.com/office/drawing/2014/main" id="{5B8EA04E-14DD-4AD4-839D-4B8A402832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938" y="5359956"/>
              <a:ext cx="1390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车间亮度差</a:t>
              </a:r>
              <a:endParaRPr lang="en-US" altLang="zh-CN" sz="900" b="1" dirty="0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57" name="Straight Connector 79">
              <a:extLst>
                <a:ext uri="{FF2B5EF4-FFF2-40B4-BE49-F238E27FC236}">
                  <a16:creationId xmlns:a16="http://schemas.microsoft.com/office/drawing/2014/main" id="{560C1FDB-3081-43BD-A111-E243494185D6}"/>
                </a:ext>
              </a:extLst>
            </p:cNvPr>
            <p:cNvCxnSpPr/>
            <p:nvPr/>
          </p:nvCxnSpPr>
          <p:spPr>
            <a:xfrm>
              <a:off x="377825" y="5743575"/>
              <a:ext cx="1370013" cy="1588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69">
              <a:extLst>
                <a:ext uri="{FF2B5EF4-FFF2-40B4-BE49-F238E27FC236}">
                  <a16:creationId xmlns:a16="http://schemas.microsoft.com/office/drawing/2014/main" id="{93B82F5A-ED7C-4879-B1B5-5714EFDBB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950" y="5313363"/>
              <a:ext cx="5445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59" name="矩形 67">
              <a:extLst>
                <a:ext uri="{FF2B5EF4-FFF2-40B4-BE49-F238E27FC236}">
                  <a16:creationId xmlns:a16="http://schemas.microsoft.com/office/drawing/2014/main" id="{5DBAC81F-C86F-4E23-BB37-1C195FDB1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660" y="3943350"/>
              <a:ext cx="47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dirty="0">
                  <a:solidFill>
                    <a:srgbClr val="92D050"/>
                  </a:solidFill>
                  <a:latin typeface="Calibri" panose="020F0502020204030204" pitchFamily="34" charset="0"/>
                </a:rPr>
                <a:t>√ </a:t>
              </a:r>
            </a:p>
          </p:txBody>
        </p:sp>
        <p:sp>
          <p:nvSpPr>
            <p:cNvPr id="60" name="矩形 67">
              <a:extLst>
                <a:ext uri="{FF2B5EF4-FFF2-40B4-BE49-F238E27FC236}">
                  <a16:creationId xmlns:a16="http://schemas.microsoft.com/office/drawing/2014/main" id="{7A1FAF63-42D7-4B07-AD19-054BEBFAF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625" y="4633913"/>
              <a:ext cx="4730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>
                  <a:solidFill>
                    <a:srgbClr val="92D050"/>
                  </a:solidFill>
                  <a:latin typeface="Calibri" panose="020F0502020204030204" pitchFamily="34" charset="0"/>
                </a:rPr>
                <a:t>√ </a:t>
              </a:r>
            </a:p>
          </p:txBody>
        </p:sp>
        <p:sp>
          <p:nvSpPr>
            <p:cNvPr id="61" name="TextBox 51">
              <a:extLst>
                <a:ext uri="{FF2B5EF4-FFF2-40B4-BE49-F238E27FC236}">
                  <a16:creationId xmlns:a16="http://schemas.microsoft.com/office/drawing/2014/main" id="{AA4D79C3-9A80-4BE8-82E7-C6233A4A5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2887" y="2626915"/>
              <a:ext cx="1785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/>
                <a:t>焊接材料不当</a:t>
              </a:r>
              <a:endParaRPr lang="en-US" altLang="zh-CN" dirty="0"/>
            </a:p>
          </p:txBody>
        </p:sp>
        <p:cxnSp>
          <p:nvCxnSpPr>
            <p:cNvPr id="62" name="Straight Connector 56">
              <a:extLst>
                <a:ext uri="{FF2B5EF4-FFF2-40B4-BE49-F238E27FC236}">
                  <a16:creationId xmlns:a16="http://schemas.microsoft.com/office/drawing/2014/main" id="{CAA34A62-E92D-4098-A207-F46CE037EF12}"/>
                </a:ext>
              </a:extLst>
            </p:cNvPr>
            <p:cNvCxnSpPr/>
            <p:nvPr/>
          </p:nvCxnSpPr>
          <p:spPr>
            <a:xfrm>
              <a:off x="2852738" y="2979738"/>
              <a:ext cx="1831975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矩形 68">
              <a:extLst>
                <a:ext uri="{FF2B5EF4-FFF2-40B4-BE49-F238E27FC236}">
                  <a16:creationId xmlns:a16="http://schemas.microsoft.com/office/drawing/2014/main" id="{9A1BF4C8-CEE3-4E41-B6F9-2CD3C8327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713" y="2565400"/>
              <a:ext cx="54451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4" name="矩形 2">
              <a:extLst>
                <a:ext uri="{FF2B5EF4-FFF2-40B4-BE49-F238E27FC236}">
                  <a16:creationId xmlns:a16="http://schemas.microsoft.com/office/drawing/2014/main" id="{06C4D841-FB7D-4D23-9F07-38CF1720A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3788" y="5448300"/>
              <a:ext cx="5429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5" name="矩形 69">
              <a:extLst>
                <a:ext uri="{FF2B5EF4-FFF2-40B4-BE49-F238E27FC236}">
                  <a16:creationId xmlns:a16="http://schemas.microsoft.com/office/drawing/2014/main" id="{0821D3F4-6014-41F3-BFA5-D2008DE88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9588" y="3883025"/>
              <a:ext cx="542925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6" name="矩形 69">
              <a:extLst>
                <a:ext uri="{FF2B5EF4-FFF2-40B4-BE49-F238E27FC236}">
                  <a16:creationId xmlns:a16="http://schemas.microsoft.com/office/drawing/2014/main" id="{03127AEC-E89D-4D05-A697-56BB752697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71700"/>
              <a:ext cx="54451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7" name="矩形 69">
              <a:extLst>
                <a:ext uri="{FF2B5EF4-FFF2-40B4-BE49-F238E27FC236}">
                  <a16:creationId xmlns:a16="http://schemas.microsoft.com/office/drawing/2014/main" id="{844E665E-37AE-45A7-AF9A-8AA82D22D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988" y="1568450"/>
              <a:ext cx="544512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Calibri" panose="020F0502020204030204" pitchFamily="34" charset="0"/>
                </a:rPr>
                <a:t>✘</a:t>
              </a:r>
            </a:p>
          </p:txBody>
        </p:sp>
        <p:sp>
          <p:nvSpPr>
            <p:cNvPr id="68" name="椭圆 103">
              <a:extLst>
                <a:ext uri="{FF2B5EF4-FFF2-40B4-BE49-F238E27FC236}">
                  <a16:creationId xmlns:a16="http://schemas.microsoft.com/office/drawing/2014/main" id="{D63B0847-634D-4603-8095-D01B28CB38EB}"/>
                </a:ext>
              </a:extLst>
            </p:cNvPr>
            <p:cNvSpPr/>
            <p:nvPr/>
          </p:nvSpPr>
          <p:spPr>
            <a:xfrm>
              <a:off x="247016" y="3910968"/>
              <a:ext cx="2124076" cy="650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9" name="椭圆 103">
              <a:extLst>
                <a:ext uri="{FF2B5EF4-FFF2-40B4-BE49-F238E27FC236}">
                  <a16:creationId xmlns:a16="http://schemas.microsoft.com/office/drawing/2014/main" id="{F9F2308F-C77D-4633-852E-4D32179AC107}"/>
                </a:ext>
              </a:extLst>
            </p:cNvPr>
            <p:cNvSpPr/>
            <p:nvPr/>
          </p:nvSpPr>
          <p:spPr>
            <a:xfrm>
              <a:off x="-3360" y="4618037"/>
              <a:ext cx="2081398" cy="6953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1" name="Rectangle 2">
            <a:extLst>
              <a:ext uri="{FF2B5EF4-FFF2-40B4-BE49-F238E27FC236}">
                <a16:creationId xmlns:a16="http://schemas.microsoft.com/office/drawing/2014/main" id="{88D77BDE-558D-4996-96FC-874E0CE0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7" y="818652"/>
            <a:ext cx="3949156" cy="4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根本原因</a:t>
            </a:r>
            <a:r>
              <a:rPr lang="en-US" altLang="zh-CN" sz="2000" b="1" dirty="0">
                <a:latin typeface="Tahoma" panose="020B0604030504040204" pitchFamily="34" charset="0"/>
                <a:cs typeface="Tahoma" panose="020B0604030504040204" pitchFamily="34" charset="0"/>
              </a:rPr>
              <a:t>——</a:t>
            </a: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巧用鱼骨图分析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59FE281-688A-45BA-91E1-9EA20A3C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" y="1247728"/>
            <a:ext cx="9088051" cy="4677034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10EB18E6-3BAB-4D37-B1CE-FA663B1D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56" y="755158"/>
            <a:ext cx="8304883" cy="4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制定永久措施：根据鱼骨图分析结果，制定根本对策措施。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9DBB19FE-CDB4-4D8E-9AE3-67D33859609D}"/>
              </a:ext>
            </a:extLst>
          </p:cNvPr>
          <p:cNvSpPr/>
          <p:nvPr/>
        </p:nvSpPr>
        <p:spPr>
          <a:xfrm>
            <a:off x="147833" y="5917147"/>
            <a:ext cx="658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所采取的纠正措施，计划完成日期，责任人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纠正措施的确认方法及确认结果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采取纠正措施后的首批次产品序列号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批号信息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806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4" name="Rectangle 2">
            <a:extLst>
              <a:ext uri="{FF2B5EF4-FFF2-40B4-BE49-F238E27FC236}">
                <a16:creationId xmlns:a16="http://schemas.microsoft.com/office/drawing/2014/main" id="{10EB18E6-3BAB-4D37-B1CE-FA663B1D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557" y="818652"/>
            <a:ext cx="5280548" cy="48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Tahoma" panose="020B0604030504040204" pitchFamily="34" charset="0"/>
                <a:cs typeface="Tahoma" panose="020B0604030504040204" pitchFamily="34" charset="0"/>
              </a:rPr>
              <a:t>纠正措施效果验证</a:t>
            </a:r>
            <a:endParaRPr lang="en-US" altLang="zh-CN" sz="15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053439-6B08-4DB7-A039-7504733B9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" y="1556792"/>
            <a:ext cx="9088051" cy="20844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B59FB0B-FC72-477A-BACB-0C84832EF216}"/>
              </a:ext>
            </a:extLst>
          </p:cNvPr>
          <p:cNvSpPr/>
          <p:nvPr/>
        </p:nvSpPr>
        <p:spPr>
          <a:xfrm>
            <a:off x="1259632" y="4063948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000000"/>
                </a:solidFill>
                <a:latin typeface="宋体" panose="02010600030101010101" pitchFamily="2" charset="-122"/>
              </a:rPr>
              <a:t>纠正措施报告得到使用工厂的认可，并记录对策后的首批次号！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383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E704D8-7764-4455-BD2E-3DF0950BD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808430"/>
            <a:ext cx="3600400" cy="60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15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694409" y="5631253"/>
            <a:ext cx="4558675" cy="1102941"/>
          </a:xfrm>
        </p:spPr>
        <p:txBody>
          <a:bodyPr>
            <a:normAutofit/>
          </a:bodyPr>
          <a:lstStyle/>
          <a:p>
            <a:r>
              <a:rPr lang="en-US" altLang="zh-CN" sz="6000" i="1" dirty="0">
                <a:solidFill>
                  <a:schemeClr val="bg1"/>
                </a:solidFill>
              </a:rPr>
              <a:t>END</a:t>
            </a:r>
            <a:endParaRPr lang="zh-CN" altLang="en-US" sz="6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6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SCAR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定义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SCAR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报告形式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3200" dirty="0">
                <a:latin typeface="宋体" pitchFamily="2" charset="-122"/>
                <a:ea typeface="宋体" pitchFamily="2" charset="-122"/>
              </a:rPr>
              <a:t>SCAR</a:t>
            </a:r>
            <a:r>
              <a:rPr lang="zh-CN" altLang="en-US" sz="3200" dirty="0">
                <a:latin typeface="宋体" pitchFamily="2" charset="-122"/>
                <a:ea typeface="宋体" pitchFamily="2" charset="-122"/>
              </a:rPr>
              <a:t>案例展示</a:t>
            </a:r>
            <a:endParaRPr lang="en-US" altLang="zh-CN" sz="3200" dirty="0">
              <a:latin typeface="宋体" pitchFamily="2" charset="-12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233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DAB3A5-E393-4FB1-9D9F-B93214249DA2}"/>
              </a:ext>
            </a:extLst>
          </p:cNvPr>
          <p:cNvSpPr/>
          <p:nvPr/>
        </p:nvSpPr>
        <p:spPr>
          <a:xfrm>
            <a:off x="305272" y="980728"/>
            <a:ext cx="864096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定义</a:t>
            </a:r>
            <a:r>
              <a:rPr lang="zh-CN" altLang="en-US" sz="2000" dirty="0">
                <a:latin typeface="+mn-ea"/>
              </a:rPr>
              <a:t>：</a:t>
            </a:r>
            <a:endParaRPr lang="en-US" altLang="zh-CN" sz="2000" dirty="0">
              <a:latin typeface="+mn-ea"/>
            </a:endParaRPr>
          </a:p>
          <a:p>
            <a:pPr marL="720000"/>
            <a:r>
              <a:rPr lang="en-US" altLang="zh-CN" sz="2000" dirty="0">
                <a:latin typeface="+mn-ea"/>
              </a:rPr>
              <a:t>SCAR: Supplier Corrective Action Request</a:t>
            </a:r>
            <a:br>
              <a:rPr lang="en-US" altLang="zh-CN" sz="2000" dirty="0">
                <a:latin typeface="+mn-ea"/>
              </a:rPr>
            </a:br>
            <a:r>
              <a:rPr lang="en-US" altLang="zh-CN" sz="2000" dirty="0">
                <a:latin typeface="+mn-ea"/>
              </a:rPr>
              <a:t>《</a:t>
            </a:r>
            <a:r>
              <a:rPr lang="zh-CN" altLang="en-US" sz="2000" dirty="0">
                <a:latin typeface="+mn-ea"/>
              </a:rPr>
              <a:t>供应商纠正措施报告</a:t>
            </a:r>
            <a:r>
              <a:rPr lang="en-US" altLang="zh-CN" sz="2000" dirty="0">
                <a:latin typeface="+mn-ea"/>
              </a:rPr>
              <a:t>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目的：</a:t>
            </a:r>
            <a:endParaRPr lang="en-US" altLang="zh-CN" sz="2000" b="1" dirty="0">
              <a:latin typeface="+mn-ea"/>
            </a:endParaRPr>
          </a:p>
          <a:p>
            <a:pPr marL="720000"/>
            <a:r>
              <a:rPr lang="zh-CN" altLang="en-US" sz="2000" dirty="0">
                <a:latin typeface="+mn-ea"/>
              </a:rPr>
              <a:t>指导海斯特</a:t>
            </a:r>
            <a:r>
              <a:rPr lang="en-US" altLang="zh-CN" sz="2000" dirty="0">
                <a:latin typeface="+mn-ea"/>
              </a:rPr>
              <a:t>-</a:t>
            </a:r>
            <a:r>
              <a:rPr lang="zh-CN" altLang="en-US" sz="2000" dirty="0">
                <a:latin typeface="+mn-ea"/>
              </a:rPr>
              <a:t>耶鲁及其供应商有关人员协调由供应商引起的不符合项的纠正措施。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dirty="0">
                <a:latin typeface="+mn-ea"/>
              </a:rPr>
              <a:t>适用范围：</a:t>
            </a:r>
            <a:endParaRPr lang="en-US" altLang="zh-CN" sz="2000" b="1" dirty="0">
              <a:latin typeface="+mn-ea"/>
            </a:endParaRPr>
          </a:p>
          <a:p>
            <a:pPr marL="720000"/>
            <a:r>
              <a:rPr lang="zh-CN" altLang="en-US" sz="2000" dirty="0">
                <a:latin typeface="+mn-ea"/>
              </a:rPr>
              <a:t>适用于所有由供应商造成的零件上的不符合项，主要包括以下情形： </a:t>
            </a:r>
          </a:p>
          <a:p>
            <a:pPr marL="720000"/>
            <a:r>
              <a:rPr lang="en-US" altLang="zh-CN" sz="2000" dirty="0">
                <a:latin typeface="+mn-ea"/>
              </a:rPr>
              <a:t>· </a:t>
            </a:r>
            <a:r>
              <a:rPr lang="zh-CN" altLang="en-US" sz="2000" dirty="0">
                <a:latin typeface="+mn-ea"/>
              </a:rPr>
              <a:t>零件在进料检验时被拒收；</a:t>
            </a:r>
            <a:endParaRPr lang="en-US" altLang="zh-CN" sz="2000" dirty="0">
              <a:latin typeface="+mn-ea"/>
            </a:endParaRPr>
          </a:p>
          <a:p>
            <a:pPr marL="720000"/>
            <a:r>
              <a:rPr lang="en-US" altLang="zh-CN" sz="2000" dirty="0">
                <a:latin typeface="+mn-ea"/>
              </a:rPr>
              <a:t>· </a:t>
            </a:r>
            <a:r>
              <a:rPr lang="zh-CN" altLang="en-US" sz="2000" dirty="0">
                <a:latin typeface="+mn-ea"/>
              </a:rPr>
              <a:t>零件在海斯特</a:t>
            </a:r>
            <a:r>
              <a:rPr lang="en-US" altLang="zh-CN" sz="2000" dirty="0">
                <a:latin typeface="+mn-ea"/>
              </a:rPr>
              <a:t>-</a:t>
            </a:r>
            <a:r>
              <a:rPr lang="zh-CN" altLang="en-US" sz="2000" dirty="0">
                <a:latin typeface="+mn-ea"/>
              </a:rPr>
              <a:t>耶鲁集团生产过程中被发现不合格；</a:t>
            </a:r>
          </a:p>
          <a:p>
            <a:pPr marL="720000"/>
            <a:r>
              <a:rPr lang="en-US" altLang="zh-CN" sz="2000" dirty="0">
                <a:latin typeface="+mn-ea"/>
              </a:rPr>
              <a:t>· </a:t>
            </a:r>
            <a:r>
              <a:rPr lang="zh-CN" altLang="en-US" sz="2000" dirty="0">
                <a:latin typeface="+mn-ea"/>
              </a:rPr>
              <a:t>现场审核发现的不合格问题。</a:t>
            </a:r>
            <a:endParaRPr lang="en-US" altLang="zh-CN" sz="2000" dirty="0">
              <a:latin typeface="+mn-ea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b="1" dirty="0">
                <a:latin typeface="+mn-ea"/>
              </a:rPr>
              <a:t>SCAR</a:t>
            </a:r>
            <a:r>
              <a:rPr lang="zh-CN" altLang="en-US" sz="2000" b="1" dirty="0">
                <a:latin typeface="+mn-ea"/>
              </a:rPr>
              <a:t>报告形式：</a:t>
            </a:r>
            <a:endParaRPr lang="en-US" altLang="zh-CN" sz="2000" b="1" dirty="0">
              <a:latin typeface="+mn-ea"/>
            </a:endParaRPr>
          </a:p>
          <a:p>
            <a:pPr marL="10800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+mn-ea"/>
              </a:rPr>
              <a:t>使用</a:t>
            </a:r>
            <a:r>
              <a:rPr lang="en-US" altLang="zh-CN" sz="2000" dirty="0">
                <a:latin typeface="+mn-ea"/>
              </a:rPr>
              <a:t>ICAM</a:t>
            </a:r>
            <a:r>
              <a:rPr lang="zh-CN" altLang="en-US" sz="2000" dirty="0">
                <a:latin typeface="+mn-ea"/>
              </a:rPr>
              <a:t>系统管理纠正措施：</a:t>
            </a:r>
            <a:endParaRPr lang="en-US" altLang="zh-CN" sz="2000" dirty="0">
              <a:latin typeface="+mn-ea"/>
            </a:endParaRPr>
          </a:p>
          <a:p>
            <a:pPr marL="1080000"/>
            <a:r>
              <a:rPr lang="en-US" altLang="zh-CN" sz="2000" dirty="0">
                <a:latin typeface="+mn-ea"/>
                <a:hlinkClick r:id="rId3"/>
              </a:rPr>
              <a:t>https://www.hyster-yale.com/Home/default.aspx</a:t>
            </a:r>
            <a:endParaRPr lang="en-US" altLang="zh-CN" sz="2000" dirty="0">
              <a:latin typeface="+mn-ea"/>
            </a:endParaRPr>
          </a:p>
          <a:p>
            <a:pPr marL="1080000" indent="-342900"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SCAR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报告：参照右表→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A8640F8-4411-4319-8601-93751E5086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400616"/>
              </p:ext>
            </p:extLst>
          </p:nvPr>
        </p:nvGraphicFramePr>
        <p:xfrm>
          <a:off x="7164288" y="5692806"/>
          <a:ext cx="136815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showAsIcon="1" r:id="rId4" imgW="914400" imgH="792685" progId="Excel.Sheet.8">
                  <p:embed/>
                </p:oleObj>
              </mc:Choice>
              <mc:Fallback>
                <p:oleObj name="Worksheet" showAsIcon="1" r:id="rId4" imgW="914400" imgH="7926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4288" y="5692806"/>
                        <a:ext cx="1368152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23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一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81716A4-7752-467E-BC16-18CB490A2C55}"/>
              </a:ext>
            </a:extLst>
          </p:cNvPr>
          <p:cNvSpPr/>
          <p:nvPr/>
        </p:nvSpPr>
        <p:spPr>
          <a:xfrm>
            <a:off x="457771" y="845175"/>
            <a:ext cx="846928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</a:rPr>
              <a:t>纠正措施流程包括以下五个步骤：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：发现、记录不符合项并落实调查不符合项责任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发现、记录并发行纠正措施报告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：完成围堵措施（目标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 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确定并实施围堵措施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：制定永久性纠正措施（目标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10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调查根本原因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制定适当的纠正措施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：实施永久性纠正措施（目标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30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实施永久性纠正措施并进行数据验证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步骤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：记录纠正措施并关闭（目标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40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个工作日）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检查纠正措施记录的完整性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客户认可纠正措施的有效性</a:t>
            </a:r>
          </a:p>
          <a:p>
            <a:pPr marL="1080000">
              <a:spcBef>
                <a:spcPts val="60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·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海斯特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耶鲁质量人员负责关闭纠正措施并记录</a:t>
            </a:r>
          </a:p>
        </p:txBody>
      </p:sp>
    </p:spTree>
    <p:extLst>
      <p:ext uri="{BB962C8B-B14F-4D97-AF65-F5344CB8AC3E}">
        <p14:creationId xmlns:p14="http://schemas.microsoft.com/office/powerpoint/2010/main" val="146243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0C358B-F6D7-4DC8-A86A-F8DBC3AB1E8F}"/>
              </a:ext>
            </a:extLst>
          </p:cNvPr>
          <p:cNvSpPr/>
          <p:nvPr/>
        </p:nvSpPr>
        <p:spPr>
          <a:xfrm>
            <a:off x="179512" y="908720"/>
            <a:ext cx="166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ICAM</a:t>
            </a:r>
            <a:r>
              <a:rPr lang="zh-CN" altLang="en-US" sz="2400" b="1" dirty="0">
                <a:latin typeface="+mn-ea"/>
              </a:rPr>
              <a:t>系统</a:t>
            </a:r>
            <a:endParaRPr lang="en-US" altLang="zh-CN" sz="2400" b="1" dirty="0">
              <a:ea typeface="宋体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4C33A93-037A-489B-A005-13A27E784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533317" cy="228168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椭圆 4">
            <a:extLst>
              <a:ext uri="{FF2B5EF4-FFF2-40B4-BE49-F238E27FC236}">
                <a16:creationId xmlns:a16="http://schemas.microsoft.com/office/drawing/2014/main" id="{7BBE2FE0-7AEA-44D5-9486-A32CC7FE4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2708920"/>
            <a:ext cx="1331822" cy="547637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" name="圆角矩形标注 5">
            <a:extLst>
              <a:ext uri="{FF2B5EF4-FFF2-40B4-BE49-F238E27FC236}">
                <a16:creationId xmlns:a16="http://schemas.microsoft.com/office/drawing/2014/main" id="{4705E0A0-9306-4C2E-AD29-E26FF587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49" y="3202411"/>
            <a:ext cx="1224136" cy="874661"/>
          </a:xfrm>
          <a:prstGeom prst="wedgeRoundRectCallout">
            <a:avLst>
              <a:gd name="adj1" fmla="val 79671"/>
              <a:gd name="adj2" fmla="val -5336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第一步：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输入登录名和密码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0F8C213-029F-4AAC-9B3C-E503433668F8}"/>
              </a:ext>
            </a:extLst>
          </p:cNvPr>
          <p:cNvSpPr/>
          <p:nvPr/>
        </p:nvSpPr>
        <p:spPr>
          <a:xfrm>
            <a:off x="792013" y="1355030"/>
            <a:ext cx="6510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点击进入</a:t>
            </a:r>
            <a:r>
              <a:rPr lang="en-US" altLang="zh-CN" dirty="0"/>
              <a:t>HQMS</a:t>
            </a:r>
            <a:r>
              <a:rPr lang="zh-CN" altLang="en-US" dirty="0"/>
              <a:t>系统：</a:t>
            </a:r>
            <a:r>
              <a:rPr lang="en-US" altLang="zh-CN" dirty="0">
                <a:hlinkClick r:id="rId3"/>
              </a:rPr>
              <a:t>https://hqms.hgihost.com/nmhg/login.aspx</a:t>
            </a:r>
            <a:endParaRPr lang="zh-CN" alt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20CC780-B935-4D20-957D-E72ADAA2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872" y="1916832"/>
            <a:ext cx="4449242" cy="2281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椭圆 2">
            <a:extLst>
              <a:ext uri="{FF2B5EF4-FFF2-40B4-BE49-F238E27FC236}">
                <a16:creationId xmlns:a16="http://schemas.microsoft.com/office/drawing/2014/main" id="{3CC84683-093E-4741-9D7D-A92A452F9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815" y="1806725"/>
            <a:ext cx="374345" cy="342244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7" name="圆角矩形标注 6">
            <a:extLst>
              <a:ext uri="{FF2B5EF4-FFF2-40B4-BE49-F238E27FC236}">
                <a16:creationId xmlns:a16="http://schemas.microsoft.com/office/drawing/2014/main" id="{2BC6A27F-7E53-4DAE-B0BF-6F485289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005" y="2708920"/>
            <a:ext cx="1537791" cy="864096"/>
          </a:xfrm>
          <a:prstGeom prst="wedgeRoundRectCallout">
            <a:avLst>
              <a:gd name="adj1" fmla="val -18925"/>
              <a:gd name="adj2" fmla="val -12565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第二步：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点击该图标进入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HQMS</a:t>
            </a: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系统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F5585D1-2505-4FAB-B496-9700D0E4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1687"/>
            <a:ext cx="2769860" cy="2162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C9FC16C6-AB7C-42FE-9B3D-5BEFEF81A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20"/>
          <a:stretch/>
        </p:blipFill>
        <p:spPr bwMode="auto">
          <a:xfrm>
            <a:off x="987226" y="5578223"/>
            <a:ext cx="2322186" cy="74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6B2E668-6945-43A9-9B8A-5F9256D1531C}"/>
              </a:ext>
            </a:extLst>
          </p:cNvPr>
          <p:cNvSpPr/>
          <p:nvPr/>
        </p:nvSpPr>
        <p:spPr>
          <a:xfrm>
            <a:off x="539552" y="6364185"/>
            <a:ext cx="2409806" cy="23316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71AA173E-F4B1-46F2-8BF8-7EBCE2FFC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71" y="4426824"/>
            <a:ext cx="2995170" cy="13144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F6CAD2D1-97E8-4C91-95EE-A18AB9360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7"/>
          <a:stretch/>
        </p:blipFill>
        <p:spPr bwMode="auto">
          <a:xfrm>
            <a:off x="3390049" y="4421687"/>
            <a:ext cx="2471677" cy="1319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圆角矩形标注 5">
            <a:extLst>
              <a:ext uri="{FF2B5EF4-FFF2-40B4-BE49-F238E27FC236}">
                <a16:creationId xmlns:a16="http://schemas.microsoft.com/office/drawing/2014/main" id="{9C5DADD6-4FFD-4365-8B44-70B866CBF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6395" y="5926829"/>
            <a:ext cx="1719661" cy="814540"/>
          </a:xfrm>
          <a:prstGeom prst="wedgeRoundRectCallout">
            <a:avLst>
              <a:gd name="adj1" fmla="val -87925"/>
              <a:gd name="adj2" fmla="val -2785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第三步：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点击该图标进入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CAR</a:t>
            </a: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系统</a:t>
            </a:r>
          </a:p>
        </p:txBody>
      </p:sp>
      <p:sp>
        <p:nvSpPr>
          <p:cNvPr id="24" name="圆角矩形标注 5">
            <a:extLst>
              <a:ext uri="{FF2B5EF4-FFF2-40B4-BE49-F238E27FC236}">
                <a16:creationId xmlns:a16="http://schemas.microsoft.com/office/drawing/2014/main" id="{DF6D28D7-92C0-4621-8D68-70C848719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403" y="5937158"/>
            <a:ext cx="1766853" cy="931514"/>
          </a:xfrm>
          <a:prstGeom prst="wedgeRoundRectCallout">
            <a:avLst>
              <a:gd name="adj1" fmla="val -40983"/>
              <a:gd name="adj2" fmla="val -120619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第四步：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点击该图标进入查找对应的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CAR</a:t>
            </a:r>
            <a:endParaRPr lang="zh-CN" altLang="en-US" sz="1600" i="0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25" name="圆角矩形标注 5">
            <a:extLst>
              <a:ext uri="{FF2B5EF4-FFF2-40B4-BE49-F238E27FC236}">
                <a16:creationId xmlns:a16="http://schemas.microsoft.com/office/drawing/2014/main" id="{EF56ABD8-A665-42D5-97B0-30F63B4E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7429" y="5805464"/>
            <a:ext cx="1887083" cy="1029743"/>
          </a:xfrm>
          <a:prstGeom prst="wedgeRoundRectCallout">
            <a:avLst>
              <a:gd name="adj1" fmla="val 11945"/>
              <a:gd name="adj2" fmla="val -11431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第五步：</a:t>
            </a:r>
            <a:endParaRPr lang="en-US" altLang="zh-CN" sz="1600" i="0" dirty="0">
              <a:solidFill>
                <a:srgbClr val="000000"/>
              </a:solidFill>
              <a:ea typeface="宋体" pitchFamily="2" charset="-122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输入邮件收到的</a:t>
            </a:r>
            <a:r>
              <a:rPr lang="en-US" altLang="zh-CN" sz="1600" i="0" dirty="0">
                <a:solidFill>
                  <a:srgbClr val="000000"/>
                </a:solidFill>
                <a:ea typeface="宋体" pitchFamily="2" charset="-122"/>
              </a:rPr>
              <a:t>CAR</a:t>
            </a:r>
            <a:r>
              <a:rPr lang="zh-CN" altLang="en-US" sz="1600" i="0" dirty="0">
                <a:solidFill>
                  <a:srgbClr val="000000"/>
                </a:solidFill>
                <a:ea typeface="宋体" pitchFamily="2" charset="-122"/>
              </a:rPr>
              <a:t>编号</a:t>
            </a:r>
          </a:p>
        </p:txBody>
      </p:sp>
      <p:sp>
        <p:nvSpPr>
          <p:cNvPr id="26" name="椭圆 4">
            <a:extLst>
              <a:ext uri="{FF2B5EF4-FFF2-40B4-BE49-F238E27FC236}">
                <a16:creationId xmlns:a16="http://schemas.microsoft.com/office/drawing/2014/main" id="{3DAFF082-4B0E-45CC-8CB5-C4E728089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3928" y="5085183"/>
            <a:ext cx="648072" cy="216025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5445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sp>
        <p:nvSpPr>
          <p:cNvPr id="25" name="矩形 5"/>
          <p:cNvSpPr>
            <a:spLocks noChangeArrowheads="1"/>
          </p:cNvSpPr>
          <p:nvPr/>
        </p:nvSpPr>
        <p:spPr bwMode="auto">
          <a:xfrm>
            <a:off x="804664" y="1921307"/>
            <a:ext cx="1727200" cy="373062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i="0" dirty="0">
                <a:solidFill>
                  <a:srgbClr val="000000"/>
                </a:solidFill>
                <a:ea typeface="宋体" pitchFamily="2" charset="-122"/>
              </a:rPr>
              <a:t>HYG</a:t>
            </a:r>
            <a:r>
              <a:rPr lang="zh-CN" altLang="en-US" i="0" dirty="0">
                <a:solidFill>
                  <a:srgbClr val="000000"/>
                </a:solidFill>
                <a:ea typeface="宋体" pitchFamily="2" charset="-122"/>
              </a:rPr>
              <a:t>负责填写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27FAC6-0FAD-4278-A3AE-E6F0D29CF2D6}"/>
              </a:ext>
            </a:extLst>
          </p:cNvPr>
          <p:cNvGrpSpPr/>
          <p:nvPr/>
        </p:nvGrpSpPr>
        <p:grpSpPr>
          <a:xfrm>
            <a:off x="2627784" y="1038894"/>
            <a:ext cx="5616574" cy="5636543"/>
            <a:chOff x="2771602" y="1103621"/>
            <a:chExt cx="5616574" cy="563654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90" b="2761"/>
            <a:stretch/>
          </p:blipFill>
          <p:spPr bwMode="auto">
            <a:xfrm>
              <a:off x="3347864" y="1103621"/>
              <a:ext cx="4911725" cy="563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0DF431E-962D-4843-9781-CD4B8662388A}"/>
                </a:ext>
              </a:extLst>
            </p:cNvPr>
            <p:cNvGrpSpPr/>
            <p:nvPr/>
          </p:nvGrpSpPr>
          <p:grpSpPr>
            <a:xfrm>
              <a:off x="2771602" y="1679214"/>
              <a:ext cx="5616574" cy="4983162"/>
              <a:chOff x="2771602" y="1679214"/>
              <a:chExt cx="5616574" cy="4983162"/>
            </a:xfrm>
          </p:grpSpPr>
          <p:sp>
            <p:nvSpPr>
              <p:cNvPr id="12" name="左大括号 2"/>
              <p:cNvSpPr>
                <a:spLocks/>
              </p:cNvSpPr>
              <p:nvPr/>
            </p:nvSpPr>
            <p:spPr bwMode="auto">
              <a:xfrm>
                <a:off x="2771602" y="1758228"/>
                <a:ext cx="576262" cy="828675"/>
              </a:xfrm>
              <a:prstGeom prst="leftBrace">
                <a:avLst>
                  <a:gd name="adj1" fmla="val 8335"/>
                  <a:gd name="adj2" fmla="val 51149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  <p:sp>
            <p:nvSpPr>
              <p:cNvPr id="13" name="矩形 4"/>
              <p:cNvSpPr>
                <a:spLocks noChangeArrowheads="1"/>
              </p:cNvSpPr>
              <p:nvPr/>
            </p:nvSpPr>
            <p:spPr bwMode="auto">
              <a:xfrm>
                <a:off x="6224414" y="1679214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问题综述</a:t>
                </a:r>
              </a:p>
            </p:txBody>
          </p:sp>
          <p:sp>
            <p:nvSpPr>
              <p:cNvPr id="14" name="矩形 7"/>
              <p:cNvSpPr>
                <a:spLocks noChangeArrowheads="1"/>
              </p:cNvSpPr>
              <p:nvPr/>
            </p:nvSpPr>
            <p:spPr bwMode="auto">
              <a:xfrm>
                <a:off x="6224414" y="2098314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 dirty="0">
                    <a:ea typeface="宋体" pitchFamily="2" charset="-122"/>
                  </a:rPr>
                  <a:t>零件检验情况</a:t>
                </a:r>
              </a:p>
            </p:txBody>
          </p:sp>
          <p:sp>
            <p:nvSpPr>
              <p:cNvPr id="15" name="矩形 8"/>
              <p:cNvSpPr>
                <a:spLocks noChangeArrowheads="1"/>
              </p:cNvSpPr>
              <p:nvPr/>
            </p:nvSpPr>
            <p:spPr bwMode="auto">
              <a:xfrm>
                <a:off x="6224414" y="25571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不合格零件情况</a:t>
                </a:r>
              </a:p>
            </p:txBody>
          </p:sp>
          <p:sp>
            <p:nvSpPr>
              <p:cNvPr id="16" name="矩形 9"/>
              <p:cNvSpPr>
                <a:spLocks noChangeArrowheads="1"/>
              </p:cNvSpPr>
              <p:nvPr/>
            </p:nvSpPr>
            <p:spPr bwMode="auto">
              <a:xfrm>
                <a:off x="6224414" y="29762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问题处理情况</a:t>
                </a:r>
              </a:p>
            </p:txBody>
          </p:sp>
          <p:sp>
            <p:nvSpPr>
              <p:cNvPr id="17" name="矩形 10"/>
              <p:cNvSpPr>
                <a:spLocks noChangeArrowheads="1"/>
              </p:cNvSpPr>
              <p:nvPr/>
            </p:nvSpPr>
            <p:spPr bwMode="auto">
              <a:xfrm>
                <a:off x="6224414" y="33953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供应商接受</a:t>
                </a:r>
              </a:p>
            </p:txBody>
          </p:sp>
          <p:sp>
            <p:nvSpPr>
              <p:cNvPr id="18" name="矩形 11"/>
              <p:cNvSpPr>
                <a:spLocks noChangeArrowheads="1"/>
              </p:cNvSpPr>
              <p:nvPr/>
            </p:nvSpPr>
            <p:spPr bwMode="auto">
              <a:xfrm>
                <a:off x="6224414" y="38144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 dirty="0">
                    <a:ea typeface="宋体" pitchFamily="2" charset="-122"/>
                  </a:rPr>
                  <a:t>短期遏制措施</a:t>
                </a:r>
              </a:p>
            </p:txBody>
          </p:sp>
          <p:sp>
            <p:nvSpPr>
              <p:cNvPr id="19" name="矩形 12"/>
              <p:cNvSpPr>
                <a:spLocks noChangeArrowheads="1"/>
              </p:cNvSpPr>
              <p:nvPr/>
            </p:nvSpPr>
            <p:spPr bwMode="auto">
              <a:xfrm>
                <a:off x="6224414" y="42335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短期遏制措施的批准</a:t>
                </a:r>
              </a:p>
            </p:txBody>
          </p:sp>
          <p:sp>
            <p:nvSpPr>
              <p:cNvPr id="20" name="矩形 13"/>
              <p:cNvSpPr>
                <a:spLocks noChangeArrowheads="1"/>
              </p:cNvSpPr>
              <p:nvPr/>
            </p:nvSpPr>
            <p:spPr bwMode="auto">
              <a:xfrm>
                <a:off x="6224414" y="4703401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根本原因</a:t>
                </a:r>
              </a:p>
            </p:txBody>
          </p:sp>
          <p:sp>
            <p:nvSpPr>
              <p:cNvPr id="21" name="矩形 14"/>
              <p:cNvSpPr>
                <a:spLocks noChangeArrowheads="1"/>
              </p:cNvSpPr>
              <p:nvPr/>
            </p:nvSpPr>
            <p:spPr bwMode="auto">
              <a:xfrm>
                <a:off x="6224414" y="5136789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长期整改措施</a:t>
                </a:r>
              </a:p>
            </p:txBody>
          </p:sp>
          <p:sp>
            <p:nvSpPr>
              <p:cNvPr id="22" name="矩形 15"/>
              <p:cNvSpPr>
                <a:spLocks noChangeArrowheads="1"/>
              </p:cNvSpPr>
              <p:nvPr/>
            </p:nvSpPr>
            <p:spPr bwMode="auto">
              <a:xfrm>
                <a:off x="6224414" y="5557476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长期整改措施的批准</a:t>
                </a:r>
              </a:p>
            </p:txBody>
          </p:sp>
          <p:sp>
            <p:nvSpPr>
              <p:cNvPr id="23" name="矩形 16"/>
              <p:cNvSpPr>
                <a:spLocks noChangeArrowheads="1"/>
              </p:cNvSpPr>
              <p:nvPr/>
            </p:nvSpPr>
            <p:spPr bwMode="auto">
              <a:xfrm>
                <a:off x="6224414" y="5976576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供应商验证</a:t>
                </a:r>
              </a:p>
            </p:txBody>
          </p:sp>
          <p:sp>
            <p:nvSpPr>
              <p:cNvPr id="24" name="矩形 17"/>
              <p:cNvSpPr>
                <a:spLocks noChangeArrowheads="1"/>
              </p:cNvSpPr>
              <p:nvPr/>
            </p:nvSpPr>
            <p:spPr bwMode="auto">
              <a:xfrm>
                <a:off x="6224414" y="6395676"/>
                <a:ext cx="2163762" cy="266700"/>
              </a:xfrm>
              <a:prstGeom prst="rect">
                <a:avLst/>
              </a:prstGeom>
              <a:solidFill>
                <a:srgbClr val="00B0F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i="0">
                    <a:ea typeface="宋体" pitchFamily="2" charset="-122"/>
                  </a:rPr>
                  <a:t>问题关闭</a:t>
                </a:r>
              </a:p>
            </p:txBody>
          </p:sp>
          <p:sp>
            <p:nvSpPr>
              <p:cNvPr id="26" name="左大括号 19"/>
              <p:cNvSpPr>
                <a:spLocks/>
              </p:cNvSpPr>
              <p:nvPr/>
            </p:nvSpPr>
            <p:spPr bwMode="auto">
              <a:xfrm>
                <a:off x="2771602" y="2993663"/>
                <a:ext cx="576263" cy="3419475"/>
              </a:xfrm>
              <a:prstGeom prst="leftBrace">
                <a:avLst>
                  <a:gd name="adj1" fmla="val 8324"/>
                  <a:gd name="adj2" fmla="val 50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ea typeface="宋体" pitchFamily="2" charset="-122"/>
                </a:endParaRPr>
              </a:p>
            </p:txBody>
          </p:sp>
        </p:grpSp>
      </p:grpSp>
      <p:sp>
        <p:nvSpPr>
          <p:cNvPr id="29" name="矩形 20"/>
          <p:cNvSpPr>
            <a:spLocks noChangeArrowheads="1"/>
          </p:cNvSpPr>
          <p:nvPr/>
        </p:nvSpPr>
        <p:spPr bwMode="auto">
          <a:xfrm>
            <a:off x="467742" y="4452141"/>
            <a:ext cx="2016125" cy="37306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i="0" dirty="0">
                <a:solidFill>
                  <a:srgbClr val="000000"/>
                </a:solidFill>
                <a:ea typeface="宋体" pitchFamily="2" charset="-122"/>
              </a:rPr>
              <a:t>供应商负责填写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FEB82F9-C862-4AE4-9F1A-4FD6361F7D46}"/>
              </a:ext>
            </a:extLst>
          </p:cNvPr>
          <p:cNvSpPr/>
          <p:nvPr/>
        </p:nvSpPr>
        <p:spPr>
          <a:xfrm>
            <a:off x="179512" y="908720"/>
            <a:ext cx="1661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ICAM</a:t>
            </a:r>
            <a:r>
              <a:rPr lang="zh-CN" altLang="en-US" sz="2400" b="1" dirty="0">
                <a:latin typeface="+mn-ea"/>
              </a:rPr>
              <a:t>系统</a:t>
            </a:r>
            <a:endParaRPr lang="en-US" altLang="zh-CN" sz="2400" b="1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163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2D13D612-B0F7-4675-89D8-5BC9F0659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148" y="799079"/>
            <a:ext cx="7340598" cy="605892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graphicFrame>
        <p:nvGraphicFramePr>
          <p:cNvPr id="7" name="表格 8">
            <a:extLst>
              <a:ext uri="{FF2B5EF4-FFF2-40B4-BE49-F238E27FC236}">
                <a16:creationId xmlns:a16="http://schemas.microsoft.com/office/drawing/2014/main" id="{C06BE9CE-8349-4E65-89C4-369FDFCC5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278031"/>
              </p:ext>
            </p:extLst>
          </p:nvPr>
        </p:nvGraphicFramePr>
        <p:xfrm>
          <a:off x="629751" y="1919766"/>
          <a:ext cx="95976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9768">
                  <a:extLst>
                    <a:ext uri="{9D8B030D-6E8A-4147-A177-3AD203B41FA5}">
                      <a16:colId xmlns:a16="http://schemas.microsoft.com/office/drawing/2014/main" val="41218752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供应商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95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HYG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683805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307C4368-7475-4F37-A361-2032B858548A}"/>
              </a:ext>
            </a:extLst>
          </p:cNvPr>
          <p:cNvSpPr/>
          <p:nvPr/>
        </p:nvSpPr>
        <p:spPr>
          <a:xfrm>
            <a:off x="179512" y="880569"/>
            <a:ext cx="1426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+mn-ea"/>
              </a:rPr>
              <a:t>SCAR</a:t>
            </a:r>
            <a:r>
              <a:rPr lang="zh-CN" altLang="en-US" sz="2400" b="1" dirty="0">
                <a:latin typeface="+mn-ea"/>
              </a:rPr>
              <a:t>报告</a:t>
            </a:r>
            <a:endParaRPr lang="en-US" altLang="zh-CN" sz="2400" b="1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745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报告形式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2EF6C3-E113-4D4C-B0EC-DDF043344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908720"/>
            <a:ext cx="7936074" cy="55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1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0C28CF-BF0B-4CE3-AD07-1F5676BB3B72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</a:t>
            </a:r>
            <a:r>
              <a:rPr lang="en-US" altLang="zh-CN" dirty="0"/>
              <a:t>.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案例展示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07C4368-7475-4F37-A361-2032B858548A}"/>
              </a:ext>
            </a:extLst>
          </p:cNvPr>
          <p:cNvSpPr/>
          <p:nvPr/>
        </p:nvSpPr>
        <p:spPr>
          <a:xfrm>
            <a:off x="66487" y="961357"/>
            <a:ext cx="2129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+mn-ea"/>
                <a:ea typeface="宋体" pitchFamily="2" charset="-122"/>
              </a:rPr>
              <a:t>问题描述：</a:t>
            </a:r>
            <a:endParaRPr lang="en-US" altLang="zh-CN" sz="2000" b="1" dirty="0">
              <a:ea typeface="宋体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D2ADD7C-92B6-4CDC-99F2-156FB2CD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3" y="1558120"/>
            <a:ext cx="9088051" cy="396293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3C90F23-2995-4463-B2AA-1E098859CD0F}"/>
              </a:ext>
            </a:extLst>
          </p:cNvPr>
          <p:cNvSpPr txBox="1"/>
          <p:nvPr/>
        </p:nvSpPr>
        <p:spPr>
          <a:xfrm>
            <a:off x="251520" y="582229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问题描述时尽可能使用</a:t>
            </a:r>
            <a:r>
              <a:rPr lang="en-US" altLang="zh-CN" dirty="0"/>
              <a:t>5W+2H</a:t>
            </a:r>
            <a:r>
              <a:rPr lang="zh-CN" altLang="en-US" dirty="0"/>
              <a:t>的方式，必要时可添加图表、图片等内容。</a:t>
            </a:r>
          </a:p>
        </p:txBody>
      </p:sp>
    </p:spTree>
    <p:extLst>
      <p:ext uri="{BB962C8B-B14F-4D97-AF65-F5344CB8AC3E}">
        <p14:creationId xmlns:p14="http://schemas.microsoft.com/office/powerpoint/2010/main" val="977218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1079</Words>
  <Application>Microsoft Office PowerPoint</Application>
  <PresentationFormat>全屏显示(4:3)</PresentationFormat>
  <Paragraphs>188</Paragraphs>
  <Slides>18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Tahoma</vt:lpstr>
      <vt:lpstr>Wingdings</vt:lpstr>
      <vt:lpstr>Office 主题</vt:lpstr>
      <vt:lpstr>Default Design</vt:lpstr>
      <vt:lpstr>1_Office 主题​​</vt:lpstr>
      <vt:lpstr>Worksheet</vt:lpstr>
      <vt:lpstr>Supplier Corrective Action Request (SCAR) 供应商纠正措施报告</vt:lpstr>
      <vt:lpstr>目录</vt:lpstr>
      <vt:lpstr>一. SCAR定义</vt:lpstr>
      <vt:lpstr>一. SCAR定义</vt:lpstr>
      <vt:lpstr>二. SCAR报告形式</vt:lpstr>
      <vt:lpstr>二. SCAR报告形式</vt:lpstr>
      <vt:lpstr>二. SCAR报告形式</vt:lpstr>
      <vt:lpstr>二. SCAR报告形式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三. SCAR案例展示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 供应商清洁度培训</dc:title>
  <dc:creator>Cheng, Song 程松</dc:creator>
  <cp:lastModifiedBy>Cheng, Song 程松</cp:lastModifiedBy>
  <cp:revision>147</cp:revision>
  <dcterms:created xsi:type="dcterms:W3CDTF">2019-07-02T04:53:56Z</dcterms:created>
  <dcterms:modified xsi:type="dcterms:W3CDTF">2021-11-30T08:58:57Z</dcterms:modified>
</cp:coreProperties>
</file>