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7" r:id="rId3"/>
  </p:sldMasterIdLst>
  <p:notesMasterIdLst>
    <p:notesMasterId r:id="rId23"/>
  </p:notesMasterIdLst>
  <p:handoutMasterIdLst>
    <p:handoutMasterId r:id="rId24"/>
  </p:handoutMasterIdLst>
  <p:sldIdLst>
    <p:sldId id="312" r:id="rId4"/>
    <p:sldId id="294" r:id="rId5"/>
    <p:sldId id="340" r:id="rId6"/>
    <p:sldId id="341" r:id="rId7"/>
    <p:sldId id="344" r:id="rId8"/>
    <p:sldId id="345" r:id="rId9"/>
    <p:sldId id="356" r:id="rId10"/>
    <p:sldId id="348" r:id="rId11"/>
    <p:sldId id="347" r:id="rId12"/>
    <p:sldId id="358" r:id="rId13"/>
    <p:sldId id="362" r:id="rId14"/>
    <p:sldId id="353" r:id="rId15"/>
    <p:sldId id="349" r:id="rId16"/>
    <p:sldId id="352" r:id="rId17"/>
    <p:sldId id="351" r:id="rId18"/>
    <p:sldId id="360" r:id="rId19"/>
    <p:sldId id="361" r:id="rId20"/>
    <p:sldId id="355" r:id="rId21"/>
    <p:sldId id="31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8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0318-6238-499D-8D20-28655C26834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79DEA-0125-4489-BA86-69296BDFA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5F533-B38C-4C55-9777-0B6D7ECF9D83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7BCB-2A3F-4595-BF2B-6C279571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2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24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33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45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itle slide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774192"/>
            <a:ext cx="9144000" cy="60838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E47-CB7C-4404-AFCE-C5F789443657}" type="datetime1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9A754-6946-4799-9B54-18FDD6C536D4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6518C-80BB-4085-AAB6-2EC79878F6FF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1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2875-248A-4387-ABF0-15ABD8671015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1912937" cy="5834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115888"/>
            <a:ext cx="5588000" cy="5834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7724-7868-47E5-91C1-6843EB714BE3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0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632700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270000"/>
            <a:ext cx="3749675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33988" y="1270000"/>
            <a:ext cx="375126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33988" y="3686175"/>
            <a:ext cx="375126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93F7-3E70-44E1-AC27-D113933D4685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5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1913" y="115888"/>
            <a:ext cx="7653337" cy="583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D1C8-F5CD-4FF5-BEBC-D12EF2B6968D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4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115888"/>
            <a:ext cx="7632700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1913" y="1270000"/>
            <a:ext cx="3749675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33988" y="1270000"/>
            <a:ext cx="375126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31913" y="3686175"/>
            <a:ext cx="3749675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3988" y="3686175"/>
            <a:ext cx="375126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672D-D45D-47EF-AF09-7EEA62C07E9E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4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slide_BG_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10"/>
            <a:ext cx="9144000" cy="6858000"/>
          </a:xfrm>
          <a:prstGeom prst="rect">
            <a:avLst/>
          </a:prstGeom>
        </p:spPr>
      </p:pic>
      <p:pic>
        <p:nvPicPr>
          <p:cNvPr id="7" name="Picture 6" descr="Title-slide-with-image_BG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258733"/>
            <a:ext cx="9144001" cy="261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34" y="4916878"/>
            <a:ext cx="4558675" cy="1102941"/>
          </a:xfrm>
          <a:effectLst/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34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670219" y="3288039"/>
            <a:ext cx="6576082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 bwMode="auto">
          <a:xfrm>
            <a:off x="9041078" y="2781300"/>
            <a:ext cx="452688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265113" indent="-265113" algn="r" defTabSz="45720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endParaRPr lang="en-US" dirty="0">
              <a:solidFill>
                <a:prstClr val="black"/>
              </a:solidFill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56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7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9" b="92555"/>
          <a:stretch/>
        </p:blipFill>
        <p:spPr>
          <a:xfrm>
            <a:off x="0" y="0"/>
            <a:ext cx="7023269" cy="76470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7" t="92201" r="2090"/>
          <a:stretch/>
        </p:blipFill>
        <p:spPr>
          <a:xfrm>
            <a:off x="7023269" y="33882"/>
            <a:ext cx="2120731" cy="730821"/>
          </a:xfrm>
          <a:prstGeom prst="rect">
            <a:avLst/>
          </a:prstGeom>
        </p:spPr>
      </p:pic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0C28CF-BF0B-4CE3-AD07-1F5676BB3B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321F-2CB4-4CB6-A495-7F86F9B18FC7}" type="datetime1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3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8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90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3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7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23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9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1439999"/>
            <a:ext cx="8416800" cy="444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1800000" indent="0">
              <a:spcBef>
                <a:spcPts val="600"/>
              </a:spcBef>
              <a:buSzPct val="100000"/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6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5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8316913" y="6597650"/>
            <a:ext cx="7921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000" b="0" i="0">
                <a:solidFill>
                  <a:srgbClr val="FFFFFF"/>
                </a:solidFill>
                <a:latin typeface="Calibri" pitchFamily="34" charset="0"/>
              </a:rPr>
              <a:t>2009</a:t>
            </a:r>
          </a:p>
        </p:txBody>
      </p:sp>
      <p:sp>
        <p:nvSpPr>
          <p:cNvPr id="3" name="Text Box 11"/>
          <p:cNvSpPr txBox="1">
            <a:spLocks noChangeArrowheads="1"/>
          </p:cNvSpPr>
          <p:nvPr userDrawn="1"/>
        </p:nvSpPr>
        <p:spPr bwMode="auto">
          <a:xfrm>
            <a:off x="2124075" y="3079750"/>
            <a:ext cx="443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i="0">
                <a:solidFill>
                  <a:srgbClr val="333333"/>
                </a:solidFill>
                <a:latin typeface="Calibri" pitchFamily="34" charset="0"/>
              </a:rPr>
              <a:t>NACCO Materials Handling Group</a:t>
            </a:r>
          </a:p>
        </p:txBody>
      </p:sp>
    </p:spTree>
    <p:extLst>
      <p:ext uri="{BB962C8B-B14F-4D97-AF65-F5344CB8AC3E}">
        <p14:creationId xmlns:p14="http://schemas.microsoft.com/office/powerpoint/2010/main" val="2322801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slide_BG_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10"/>
            <a:ext cx="9144000" cy="6858000"/>
          </a:xfrm>
          <a:prstGeom prst="rect">
            <a:avLst/>
          </a:prstGeom>
        </p:spPr>
      </p:pic>
      <p:pic>
        <p:nvPicPr>
          <p:cNvPr id="7" name="Picture 6" descr="Title-slide-with-image_BG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258733"/>
            <a:ext cx="9144001" cy="261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34" y="4916878"/>
            <a:ext cx="4558675" cy="1102941"/>
          </a:xfrm>
          <a:effectLst/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34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670219" y="3288039"/>
            <a:ext cx="6576082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 bwMode="auto">
          <a:xfrm>
            <a:off x="9041078" y="2781300"/>
            <a:ext cx="452688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265113" indent="-265113" algn="r" defTabSz="45720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endParaRPr lang="en-US" dirty="0">
              <a:solidFill>
                <a:prstClr val="black"/>
              </a:solidFill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2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412000"/>
            <a:ext cx="8416801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5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3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709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2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00250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003062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39012" y="144002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45191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 Righ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23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, Lef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445763" y="2967270"/>
            <a:ext cx="3852000" cy="2826000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37600" y="2412000"/>
            <a:ext cx="4032000" cy="3474000"/>
          </a:xfrm>
          <a:prstGeom prst="rect">
            <a:avLst/>
          </a:prstGeom>
          <a:noFill/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833488" y="2966400"/>
            <a:ext cx="3852000" cy="2824800"/>
          </a:xfrm>
          <a:prstGeom prst="rect">
            <a:avLst/>
          </a:prstGeom>
          <a:noFill/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19615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1440000"/>
            <a:ext cx="4032000" cy="320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5914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144000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156208" y="144000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94092" y="2009777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3295364" y="2009777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363826" y="378315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3160031" y="378315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497913" y="4352945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3299187" y="4352945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2198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Depar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header slid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67"/>
            <a:ext cx="9144000" cy="638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44" y="2391855"/>
            <a:ext cx="5746589" cy="1940760"/>
          </a:xfrm>
          <a:effectLst/>
        </p:spPr>
        <p:txBody>
          <a:bodyPr anchor="b">
            <a:normAutofit/>
          </a:bodyPr>
          <a:lstStyle>
            <a:lvl1pPr algn="r">
              <a:lnSpc>
                <a:spcPts val="6600"/>
              </a:lnSpc>
              <a:defRPr sz="4800" b="0" cap="non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944" y="4504785"/>
            <a:ext cx="5746589" cy="20860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ts val="2200"/>
              </a:lnSpc>
              <a:buNone/>
              <a:defRPr sz="2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 rot="5400000">
            <a:off x="-655570" y="422068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="1" cap="all" baseline="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DEPARTMENT NAME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6316426" y="2083197"/>
            <a:ext cx="416639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 rot="5400000">
            <a:off x="-962806" y="422068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cap="all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REGION</a:t>
            </a:r>
          </a:p>
        </p:txBody>
      </p:sp>
    </p:spTree>
    <p:extLst>
      <p:ext uri="{BB962C8B-B14F-4D97-AF65-F5344CB8AC3E}">
        <p14:creationId xmlns:p14="http://schemas.microsoft.com/office/powerpoint/2010/main" val="7845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7167-9EA7-412F-881D-0782ACE09152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E918-9661-463A-8C41-7131805AABBA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1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270000"/>
            <a:ext cx="37496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3988" y="1270000"/>
            <a:ext cx="37512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38FF-9195-47F2-B8D2-5E390CBA1E86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1105-1AF2-4899-80C0-B936CB384D74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0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7254-C934-4106-987F-E66276A5F6DF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9947-9495-4589-A6C9-FCD145815F24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6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1048-7E33-4DD8-8670-03442EE681CE}" type="datetime1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15888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70000"/>
            <a:ext cx="765333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45263"/>
            <a:ext cx="53276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45263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alibri" pitchFamily="34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B687B-7616-4992-B14E-2D6F9DD7A688}" type="slidenum">
              <a:rPr lang="en-GB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6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8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itchFamily="100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itchFamily="100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itchFamily="100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itchFamily="100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itchFamily="100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tformeu.com/2291743341214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tformeu.com/4334234751395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2364135" y="3000408"/>
            <a:ext cx="5976664" cy="2516824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PCR&amp;ECR Training</a:t>
            </a:r>
            <a:b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过程及工程变更申请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2400" dirty="0"/>
              <a:t>China I.O.S Team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271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A12B4A-39D3-49FD-A0BA-97C9CD40320C}"/>
              </a:ext>
            </a:extLst>
          </p:cNvPr>
          <p:cNvSpPr txBox="1"/>
          <p:nvPr/>
        </p:nvSpPr>
        <p:spPr>
          <a:xfrm>
            <a:off x="107504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PCR</a:t>
            </a:r>
            <a:r>
              <a:rPr lang="zh-CN" altLang="en-US" dirty="0"/>
              <a:t>填写模板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36FBC79-C8FB-4566-ABFB-B3E3D141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56109"/>
            <a:ext cx="6978901" cy="59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A12B4A-39D3-49FD-A0BA-97C9CD40320C}"/>
              </a:ext>
            </a:extLst>
          </p:cNvPr>
          <p:cNvSpPr txBox="1"/>
          <p:nvPr/>
        </p:nvSpPr>
        <p:spPr>
          <a:xfrm>
            <a:off x="107504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PCR</a:t>
            </a:r>
            <a:r>
              <a:rPr lang="zh-CN" altLang="en-US" dirty="0"/>
              <a:t>填写模板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BC52B6-5B58-4246-A9C6-D6C05E07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5" y="801803"/>
            <a:ext cx="6978901" cy="58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4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12776"/>
            <a:ext cx="460851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SQM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介绍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PCR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ECR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4470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E7969A-5BA0-4FFD-B1CD-D9BA657CC9B3}"/>
              </a:ext>
            </a:extLst>
          </p:cNvPr>
          <p:cNvSpPr/>
          <p:nvPr/>
        </p:nvSpPr>
        <p:spPr>
          <a:xfrm>
            <a:off x="107504" y="908720"/>
            <a:ext cx="32546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什么情况下需要提交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ECR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？</a:t>
            </a:r>
            <a:endParaRPr lang="en-US" altLang="zh-CN" sz="20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400293-D882-450F-8F38-61AF42A5EB25}"/>
              </a:ext>
            </a:extLst>
          </p:cNvPr>
          <p:cNvSpPr/>
          <p:nvPr/>
        </p:nvSpPr>
        <p:spPr>
          <a:xfrm>
            <a:off x="683568" y="1415526"/>
            <a:ext cx="5688632" cy="29533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对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HYG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产品要求（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PRD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）变更；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变更材料规格；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设计变更以提高产品新能；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更改产品内部软件；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希望变更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HYG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设计产品的尺寸或公差；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供应商设计产品的尺寸或公差变更；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其他变更如无法确定时，向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SQE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确认。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D09F42-4FEB-471E-A7D4-7B81F707DDEB}"/>
              </a:ext>
            </a:extLst>
          </p:cNvPr>
          <p:cNvSpPr/>
          <p:nvPr/>
        </p:nvSpPr>
        <p:spPr>
          <a:xfrm>
            <a:off x="341276" y="4886499"/>
            <a:ext cx="85689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b="1" dirty="0">
                <a:latin typeface="+mn-ea"/>
              </a:rPr>
              <a:t>说明：</a:t>
            </a:r>
            <a:endParaRPr lang="en-US" altLang="zh-CN" sz="1600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适用于海斯特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耶鲁制造工厂采购的批量生产产品，由海斯特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耶鲁集团直接供应商提出的任何工程变更。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本申请表不适用于新产品开发过程（预生产部件）。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本申请表仅对供应商提交的工程变更申请予以答复，并非工程变更批准，具体变更需由海斯特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耶鲁集团发出工程更改（</a:t>
            </a:r>
            <a:r>
              <a:rPr lang="en-US" altLang="zh-CN" sz="1600" dirty="0">
                <a:latin typeface="+mn-ea"/>
              </a:rPr>
              <a:t>ECN</a:t>
            </a:r>
            <a:r>
              <a:rPr lang="zh-CN" altLang="en-US" sz="1600" dirty="0">
                <a:latin typeface="+mn-ea"/>
              </a:rPr>
              <a:t>）方可实施。</a:t>
            </a: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供应商需要协助海斯特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耶鲁集团提交必要的验证数据以判断工程变更的可行性。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DC9189-2F59-43BB-9980-E52FD55F53DC}"/>
              </a:ext>
            </a:extLst>
          </p:cNvPr>
          <p:cNvSpPr/>
          <p:nvPr/>
        </p:nvSpPr>
        <p:spPr>
          <a:xfrm>
            <a:off x="170030" y="4398961"/>
            <a:ext cx="741682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供应商未收到海斯特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耶鲁集团正式的变更答复前不得擅自变更！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4EBE35C-1DE5-4809-9386-16DCCBE43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013039"/>
              </p:ext>
            </p:extLst>
          </p:nvPr>
        </p:nvGraphicFramePr>
        <p:xfrm>
          <a:off x="6706116" y="920629"/>
          <a:ext cx="2004002" cy="173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Worksheet" showAsIcon="1" r:id="rId4" imgW="914400" imgH="792685" progId="Excel.Sheet.8">
                  <p:embed/>
                </p:oleObj>
              </mc:Choice>
              <mc:Fallback>
                <p:oleObj name="Worksheet" showAsIcon="1" r:id="rId4" imgW="914400" imgH="792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6116" y="920629"/>
                        <a:ext cx="2004002" cy="1736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82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9ED089-0CC5-4356-98D1-E657C332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80" y="920196"/>
            <a:ext cx="6978901" cy="577713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F4764D-CB2D-4983-A59D-F2EE0219C9DB}"/>
              </a:ext>
            </a:extLst>
          </p:cNvPr>
          <p:cNvSpPr/>
          <p:nvPr/>
        </p:nvSpPr>
        <p:spPr>
          <a:xfrm>
            <a:off x="7459079" y="407707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3066D0E-591D-4701-9400-47DA8E1F7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82925"/>
              </p:ext>
            </p:extLst>
          </p:nvPr>
        </p:nvGraphicFramePr>
        <p:xfrm>
          <a:off x="179512" y="925695"/>
          <a:ext cx="9597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4121875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供应商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HYG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8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3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331A6CB-6E41-4A29-AC61-F25931C0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49" y="936485"/>
            <a:ext cx="6978901" cy="54812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7" name="箭头: 上下 6">
            <a:extLst>
              <a:ext uri="{FF2B5EF4-FFF2-40B4-BE49-F238E27FC236}">
                <a16:creationId xmlns:a16="http://schemas.microsoft.com/office/drawing/2014/main" id="{37C00296-C6EE-4C07-B2CE-2806396AB7EF}"/>
              </a:ext>
            </a:extLst>
          </p:cNvPr>
          <p:cNvSpPr/>
          <p:nvPr/>
        </p:nvSpPr>
        <p:spPr>
          <a:xfrm>
            <a:off x="323528" y="936486"/>
            <a:ext cx="524214" cy="1844442"/>
          </a:xfrm>
          <a:prstGeom prst="upDown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供应商</a:t>
            </a:r>
          </a:p>
        </p:txBody>
      </p:sp>
    </p:spTree>
    <p:extLst>
      <p:ext uri="{BB962C8B-B14F-4D97-AF65-F5344CB8AC3E}">
        <p14:creationId xmlns:p14="http://schemas.microsoft.com/office/powerpoint/2010/main" val="371119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324FEA-4AF3-42BC-9FD6-6D6636B9EDB0}"/>
              </a:ext>
            </a:extLst>
          </p:cNvPr>
          <p:cNvSpPr txBox="1"/>
          <p:nvPr/>
        </p:nvSpPr>
        <p:spPr>
          <a:xfrm>
            <a:off x="71500" y="908720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ECR </a:t>
            </a:r>
            <a:r>
              <a:rPr lang="zh-CN" altLang="en-US" dirty="0"/>
              <a:t>填写模板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B8D583-BCEB-4354-A8B5-FA0C7C6F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90" y="898303"/>
            <a:ext cx="6978901" cy="57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324FEA-4AF3-42BC-9FD6-6D6636B9EDB0}"/>
              </a:ext>
            </a:extLst>
          </p:cNvPr>
          <p:cNvSpPr txBox="1"/>
          <p:nvPr/>
        </p:nvSpPr>
        <p:spPr>
          <a:xfrm>
            <a:off x="71500" y="908720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ECR </a:t>
            </a:r>
            <a:r>
              <a:rPr lang="zh-CN" altLang="en-US" dirty="0"/>
              <a:t>填写模板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271C8E-0C7F-4304-9A00-8973F2A9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08719"/>
            <a:ext cx="7109988" cy="55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8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Q&amp;A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6F6254-E8E2-4247-BD6D-FF9E660C8D1D}"/>
              </a:ext>
            </a:extLst>
          </p:cNvPr>
          <p:cNvSpPr txBox="1"/>
          <p:nvPr/>
        </p:nvSpPr>
        <p:spPr>
          <a:xfrm>
            <a:off x="3563888" y="2685569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Q&amp;A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5163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94409" y="5631253"/>
            <a:ext cx="4558675" cy="1102941"/>
          </a:xfrm>
        </p:spPr>
        <p:txBody>
          <a:bodyPr>
            <a:normAutofit/>
          </a:bodyPr>
          <a:lstStyle/>
          <a:p>
            <a:r>
              <a:rPr lang="en-US" altLang="zh-CN" sz="6000" i="1" dirty="0">
                <a:solidFill>
                  <a:schemeClr val="bg1"/>
                </a:solidFill>
              </a:rPr>
              <a:t>END</a:t>
            </a:r>
            <a:endParaRPr lang="zh-CN" altLang="en-US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12776"/>
            <a:ext cx="460851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SQM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介绍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PCR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ECR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1233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12776"/>
            <a:ext cx="460851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SQM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介绍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PCR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ECR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8687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SQM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9AE22D-4772-4362-A9B0-B24D9A103C24}"/>
              </a:ext>
            </a:extLst>
          </p:cNvPr>
          <p:cNvSpPr txBox="1"/>
          <p:nvPr/>
        </p:nvSpPr>
        <p:spPr>
          <a:xfrm>
            <a:off x="197586" y="836712"/>
            <a:ext cx="66247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HYG《DCN2520—</a:t>
            </a:r>
            <a:r>
              <a:rPr lang="zh-CN" altLang="en-US" sz="2000" b="1" dirty="0">
                <a:latin typeface="+mn-ea"/>
              </a:rPr>
              <a:t>供应商质量手册</a:t>
            </a:r>
            <a:r>
              <a:rPr lang="en-US" altLang="zh-CN" sz="2000" b="1" dirty="0">
                <a:latin typeface="+mn-ea"/>
              </a:rPr>
              <a:t>》</a:t>
            </a:r>
            <a:r>
              <a:rPr lang="zh-CN" altLang="en-US" sz="2000" b="1" dirty="0">
                <a:latin typeface="+mn-ea"/>
              </a:rPr>
              <a:t>第</a:t>
            </a:r>
            <a:r>
              <a:rPr lang="en-US" altLang="zh-CN" sz="2000" b="1" dirty="0">
                <a:latin typeface="+mn-ea"/>
              </a:rPr>
              <a:t>11</a:t>
            </a:r>
            <a:r>
              <a:rPr lang="zh-CN" altLang="en-US" sz="2000" b="1" dirty="0">
                <a:latin typeface="+mn-ea"/>
              </a:rPr>
              <a:t>版，</a:t>
            </a:r>
            <a:r>
              <a:rPr lang="en-US" altLang="zh-CN" sz="2000" b="1" dirty="0">
                <a:latin typeface="+mn-ea"/>
              </a:rPr>
              <a:t>2016</a:t>
            </a:r>
            <a:r>
              <a:rPr lang="zh-CN" altLang="en-US" sz="2000" b="1" dirty="0">
                <a:latin typeface="+mn-ea"/>
              </a:rPr>
              <a:t>年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月</a:t>
            </a:r>
            <a:r>
              <a:rPr lang="en-US" altLang="zh-CN" sz="2000" b="1" dirty="0">
                <a:latin typeface="+mn-ea"/>
              </a:rPr>
              <a:t>7</a:t>
            </a:r>
            <a:r>
              <a:rPr lang="zh-CN" altLang="en-US" sz="2000" b="1" dirty="0">
                <a:latin typeface="+mn-ea"/>
              </a:rPr>
              <a:t>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B5A1D8A-F9CA-4958-90DB-79741636D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85751"/>
            <a:ext cx="8856984" cy="19272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60EF42B-04BA-460C-89FB-B8EE4E891C4D}"/>
              </a:ext>
            </a:extLst>
          </p:cNvPr>
          <p:cNvSpPr/>
          <p:nvPr/>
        </p:nvSpPr>
        <p:spPr>
          <a:xfrm>
            <a:off x="251520" y="4196689"/>
            <a:ext cx="871296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供应商应至少在计划变更前三个月向海斯特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耶鲁集团供应商质量工程师提交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PCR&amp;ECR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申请，在得到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HYG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批准后方可实施变更。</a:t>
            </a:r>
            <a:endParaRPr lang="en-US" altLang="zh-CN" sz="20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0568E7-2A3F-41A8-B68B-6CAA80C2D15A}"/>
              </a:ext>
            </a:extLst>
          </p:cNvPr>
          <p:cNvSpPr/>
          <p:nvPr/>
        </p:nvSpPr>
        <p:spPr>
          <a:xfrm>
            <a:off x="323528" y="4927090"/>
            <a:ext cx="8712968" cy="188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申请方式：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JOTFORM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在线申请或提交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《PCR&amp;ECR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申请表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PCR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hlinkClick r:id="rId3"/>
              </a:rPr>
              <a:t>https://www.jotformeu.com/22917433412146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ECR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hlinkClick r:id="rId4"/>
              </a:rPr>
              <a:t>https://www.jotformeu.com/43342347513955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HYM</a:t>
            </a:r>
            <a:r>
              <a:rPr lang="zh-CN" altLang="en-US" sz="2000" b="1" dirty="0">
                <a:solidFill>
                  <a:srgbClr val="FF0000"/>
                </a:solidFill>
              </a:rPr>
              <a:t>供应商：</a:t>
            </a:r>
            <a:r>
              <a:rPr lang="en-US" altLang="zh-CN" sz="2000" b="1" dirty="0">
                <a:solidFill>
                  <a:srgbClr val="FF0000"/>
                </a:solidFill>
              </a:rPr>
              <a:t>《PCR&amp;ECR</a:t>
            </a:r>
            <a:r>
              <a:rPr lang="zh-CN" altLang="en-US" sz="2000" b="1" dirty="0">
                <a:solidFill>
                  <a:srgbClr val="FF0000"/>
                </a:solidFill>
              </a:rPr>
              <a:t>申请表</a:t>
            </a:r>
            <a:r>
              <a:rPr lang="en-US" altLang="zh-CN" sz="2000" b="1" dirty="0">
                <a:solidFill>
                  <a:srgbClr val="FF0000"/>
                </a:solidFill>
              </a:rPr>
              <a:t>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49941D-52A6-4D7B-84C4-5BB3555FA122}"/>
              </a:ext>
            </a:extLst>
          </p:cNvPr>
          <p:cNvSpPr/>
          <p:nvPr/>
        </p:nvSpPr>
        <p:spPr>
          <a:xfrm>
            <a:off x="251520" y="3156634"/>
            <a:ext cx="7272808" cy="966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PCR</a:t>
            </a:r>
            <a:r>
              <a:rPr lang="zh-CN" altLang="en-US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Process Change Request</a:t>
            </a:r>
            <a:r>
              <a:rPr lang="zh-CN" altLang="en-US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，过程变更申请</a:t>
            </a: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ECR</a:t>
            </a:r>
            <a:r>
              <a:rPr lang="zh-CN" altLang="en-US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Engineering Change Request</a:t>
            </a:r>
            <a:r>
              <a:rPr lang="zh-CN" altLang="en-US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，工程变更申请</a:t>
            </a:r>
            <a:endParaRPr lang="en-US" altLang="zh-CN" sz="2000" b="1" dirty="0"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3009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12776"/>
            <a:ext cx="460851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SQM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介绍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PCR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ECR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04973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E7969A-5BA0-4FFD-B1CD-D9BA657CC9B3}"/>
              </a:ext>
            </a:extLst>
          </p:cNvPr>
          <p:cNvSpPr/>
          <p:nvPr/>
        </p:nvSpPr>
        <p:spPr>
          <a:xfrm>
            <a:off x="107504" y="908720"/>
            <a:ext cx="32546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什么情况下需要提交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PCR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？</a:t>
            </a:r>
            <a:endParaRPr lang="en-US" altLang="zh-CN" sz="20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400293-D882-450F-8F38-61AF42A5EB25}"/>
              </a:ext>
            </a:extLst>
          </p:cNvPr>
          <p:cNvSpPr/>
          <p:nvPr/>
        </p:nvSpPr>
        <p:spPr>
          <a:xfrm>
            <a:off x="683568" y="1452846"/>
            <a:ext cx="7272808" cy="29358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工厂、制造设备搬迁；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用于制造或组装产品的机器、工具或过程发生重大变更；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供应商变更或供应商生产过程重大变更并对最终产品产生影响；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任何涉及超过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20%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从事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HYG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产品的现有生产人员的变更、增加或轮换；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增加模具，彻底更换或彻底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重大翻新现有的模具；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与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HYG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达成的产品包装方案变更；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其他变更如无法确定时，向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SQE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确认。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D09F42-4FEB-471E-A7D4-7B81F707DDEB}"/>
              </a:ext>
            </a:extLst>
          </p:cNvPr>
          <p:cNvSpPr/>
          <p:nvPr/>
        </p:nvSpPr>
        <p:spPr>
          <a:xfrm>
            <a:off x="287524" y="5111581"/>
            <a:ext cx="85689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b="1" dirty="0">
                <a:latin typeface="+mn-ea"/>
              </a:rPr>
              <a:t>说明：</a:t>
            </a:r>
            <a:endParaRPr lang="en-US" altLang="zh-CN" sz="1600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除非有上述一项或多项条款适用，损耗性的工装或者由于正常的磨损而产生的常规维护不需要提交</a:t>
            </a:r>
            <a:r>
              <a:rPr lang="en-US" altLang="zh-CN" sz="1600" dirty="0">
                <a:latin typeface="+mn-ea"/>
              </a:rPr>
              <a:t>PCR</a:t>
            </a:r>
            <a:r>
              <a:rPr lang="zh-CN" altLang="en-US" sz="1600" dirty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允许供应商使用一组相同设备如车床，数控机床，焊接平台等中的任何一个，只要机器是相同的以及所有机器的准备程序是共用的，供应商不需要提交</a:t>
            </a:r>
            <a:r>
              <a:rPr lang="en-US" altLang="zh-CN" sz="1600" dirty="0">
                <a:latin typeface="+mn-ea"/>
              </a:rPr>
              <a:t>PCR</a:t>
            </a:r>
            <a:r>
              <a:rPr lang="zh-CN" altLang="en-US" sz="1600" dirty="0">
                <a:latin typeface="+mn-ea"/>
              </a:rPr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DC9189-2F59-43BB-9980-E52FD55F53DC}"/>
              </a:ext>
            </a:extLst>
          </p:cNvPr>
          <p:cNvSpPr/>
          <p:nvPr/>
        </p:nvSpPr>
        <p:spPr>
          <a:xfrm>
            <a:off x="107504" y="4540185"/>
            <a:ext cx="88569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供应商应至少提前三个月向海斯特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耶鲁集团供应商质量工程师提交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PCR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申请！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66A505D-BC59-4468-B2A3-78E85274E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108059"/>
              </p:ext>
            </p:extLst>
          </p:nvPr>
        </p:nvGraphicFramePr>
        <p:xfrm>
          <a:off x="7214675" y="908720"/>
          <a:ext cx="1641801" cy="14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showAsIcon="1" r:id="rId4" imgW="914400" imgH="792685" progId="Excel.Sheet.12">
                  <p:embed/>
                </p:oleObj>
              </mc:Choice>
              <mc:Fallback>
                <p:oleObj name="Worksheet" showAsIcon="1" r:id="rId4" imgW="914400" imgH="792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4675" y="908720"/>
                        <a:ext cx="1641801" cy="14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67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38BD2F2-0CC0-45C4-91E3-C626EA0A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36" y="943337"/>
            <a:ext cx="5585701" cy="57321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983492-9E33-4170-9A00-EB734B746ABD}"/>
              </a:ext>
            </a:extLst>
          </p:cNvPr>
          <p:cNvSpPr txBox="1"/>
          <p:nvPr/>
        </p:nvSpPr>
        <p:spPr>
          <a:xfrm>
            <a:off x="403993" y="926030"/>
            <a:ext cx="1335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PCR</a:t>
            </a:r>
            <a:r>
              <a:rPr lang="zh-CN" altLang="en-US" sz="2000" dirty="0">
                <a:latin typeface="+mn-ea"/>
              </a:rPr>
              <a:t>流程图</a:t>
            </a:r>
          </a:p>
        </p:txBody>
      </p:sp>
    </p:spTree>
    <p:extLst>
      <p:ext uri="{BB962C8B-B14F-4D97-AF65-F5344CB8AC3E}">
        <p14:creationId xmlns:p14="http://schemas.microsoft.com/office/powerpoint/2010/main" val="62013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E9C55D2-BD96-4D26-855B-460DADDB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15" y="921857"/>
            <a:ext cx="6978901" cy="574750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F4764D-CB2D-4983-A59D-F2EE0219C9DB}"/>
              </a:ext>
            </a:extLst>
          </p:cNvPr>
          <p:cNvSpPr/>
          <p:nvPr/>
        </p:nvSpPr>
        <p:spPr>
          <a:xfrm>
            <a:off x="7452320" y="400506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5C858822-43AD-4400-8134-A3F9433BE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40044"/>
              </p:ext>
            </p:extLst>
          </p:nvPr>
        </p:nvGraphicFramePr>
        <p:xfrm>
          <a:off x="266700" y="921856"/>
          <a:ext cx="9597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4121875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供应商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HYG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8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63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18D5E73-A69D-451A-94F7-8889987E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73012"/>
            <a:ext cx="7111209" cy="598498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6" name="箭头: 上下 5">
            <a:extLst>
              <a:ext uri="{FF2B5EF4-FFF2-40B4-BE49-F238E27FC236}">
                <a16:creationId xmlns:a16="http://schemas.microsoft.com/office/drawing/2014/main" id="{2428381D-A2CD-4406-8705-0A4AEAB3D272}"/>
              </a:ext>
            </a:extLst>
          </p:cNvPr>
          <p:cNvSpPr/>
          <p:nvPr/>
        </p:nvSpPr>
        <p:spPr>
          <a:xfrm>
            <a:off x="8172400" y="2168859"/>
            <a:ext cx="827584" cy="4324015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需要反复与供应商沟通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C29133-EA1B-4035-8457-B5879E49C269}"/>
              </a:ext>
            </a:extLst>
          </p:cNvPr>
          <p:cNvSpPr/>
          <p:nvPr/>
        </p:nvSpPr>
        <p:spPr>
          <a:xfrm>
            <a:off x="4499992" y="2095148"/>
            <a:ext cx="36004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E37ED-022E-4343-B24B-0CC0C282471F}"/>
              </a:ext>
            </a:extLst>
          </p:cNvPr>
          <p:cNvSpPr/>
          <p:nvPr/>
        </p:nvSpPr>
        <p:spPr>
          <a:xfrm>
            <a:off x="4547717" y="5953084"/>
            <a:ext cx="3600400" cy="716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1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650</Words>
  <Application>Microsoft Office PowerPoint</Application>
  <PresentationFormat>全屏显示(4:3)</PresentationFormat>
  <Paragraphs>103</Paragraphs>
  <Slides>19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Wingdings</vt:lpstr>
      <vt:lpstr>Office 主题</vt:lpstr>
      <vt:lpstr>Default Design</vt:lpstr>
      <vt:lpstr>1_Office 主题​​</vt:lpstr>
      <vt:lpstr>Worksheet</vt:lpstr>
      <vt:lpstr>PCR&amp;ECR Training 过程及工程变更申请</vt:lpstr>
      <vt:lpstr>目录</vt:lpstr>
      <vt:lpstr>目录</vt:lpstr>
      <vt:lpstr>一. SQM介绍</vt:lpstr>
      <vt:lpstr>目录</vt:lpstr>
      <vt:lpstr>二. PCR流程</vt:lpstr>
      <vt:lpstr>二. PCR流程</vt:lpstr>
      <vt:lpstr>二. PCR流程</vt:lpstr>
      <vt:lpstr>二. PCR流程</vt:lpstr>
      <vt:lpstr>二. PCR流程</vt:lpstr>
      <vt:lpstr>二. PCR流程</vt:lpstr>
      <vt:lpstr>目录</vt:lpstr>
      <vt:lpstr>三. ECR流程</vt:lpstr>
      <vt:lpstr>三. ECR流程</vt:lpstr>
      <vt:lpstr>三. ECR流程</vt:lpstr>
      <vt:lpstr>三. ECR流程</vt:lpstr>
      <vt:lpstr>三. ECR流程</vt:lpstr>
      <vt:lpstr>四. Q&amp;A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 供应商清洁度培训</dc:title>
  <dc:creator>Cheng, Song 程松</dc:creator>
  <cp:lastModifiedBy>Cheng, Song 程松</cp:lastModifiedBy>
  <cp:revision>118</cp:revision>
  <dcterms:created xsi:type="dcterms:W3CDTF">2019-07-02T04:53:56Z</dcterms:created>
  <dcterms:modified xsi:type="dcterms:W3CDTF">2021-11-22T06:46:40Z</dcterms:modified>
</cp:coreProperties>
</file>