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3" r:id="rId1"/>
  </p:sldMasterIdLst>
  <p:notesMasterIdLst>
    <p:notesMasterId r:id="rId27"/>
  </p:notesMasterIdLst>
  <p:handoutMasterIdLst>
    <p:handoutMasterId r:id="rId28"/>
  </p:handoutMasterIdLst>
  <p:sldIdLst>
    <p:sldId id="478" r:id="rId2"/>
    <p:sldId id="393" r:id="rId3"/>
    <p:sldId id="271" r:id="rId4"/>
    <p:sldId id="267" r:id="rId5"/>
    <p:sldId id="341" r:id="rId6"/>
    <p:sldId id="303" r:id="rId7"/>
    <p:sldId id="268" r:id="rId8"/>
    <p:sldId id="274" r:id="rId9"/>
    <p:sldId id="282" r:id="rId10"/>
    <p:sldId id="277" r:id="rId11"/>
    <p:sldId id="373" r:id="rId12"/>
    <p:sldId id="374" r:id="rId13"/>
    <p:sldId id="275" r:id="rId14"/>
    <p:sldId id="280" r:id="rId15"/>
    <p:sldId id="289" r:id="rId16"/>
    <p:sldId id="279" r:id="rId17"/>
    <p:sldId id="288" r:id="rId18"/>
    <p:sldId id="290" r:id="rId19"/>
    <p:sldId id="352" r:id="rId20"/>
    <p:sldId id="353" r:id="rId21"/>
    <p:sldId id="354" r:id="rId22"/>
    <p:sldId id="355" r:id="rId23"/>
    <p:sldId id="356" r:id="rId24"/>
    <p:sldId id="284" r:id="rId25"/>
    <p:sldId id="362" r:id="rId26"/>
  </p:sldIdLst>
  <p:sldSz cx="9144000" cy="6858000" type="screen4x3"/>
  <p:notesSz cx="6797675" cy="9926638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MEA" id="{DD14D9F6-67BF-4125-8C66-ED373DAFA360}">
          <p14:sldIdLst>
            <p14:sldId id="478"/>
            <p14:sldId id="393"/>
            <p14:sldId id="271"/>
            <p14:sldId id="267"/>
            <p14:sldId id="341"/>
            <p14:sldId id="303"/>
            <p14:sldId id="268"/>
            <p14:sldId id="274"/>
            <p14:sldId id="282"/>
            <p14:sldId id="277"/>
            <p14:sldId id="373"/>
            <p14:sldId id="374"/>
            <p14:sldId id="275"/>
            <p14:sldId id="280"/>
            <p14:sldId id="289"/>
            <p14:sldId id="279"/>
            <p14:sldId id="288"/>
            <p14:sldId id="290"/>
            <p14:sldId id="352"/>
            <p14:sldId id="353"/>
            <p14:sldId id="354"/>
            <p14:sldId id="355"/>
            <p14:sldId id="356"/>
            <p14:sldId id="284"/>
            <p14:sldId id="3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0929"/>
  </p:normalViewPr>
  <p:slideViewPr>
    <p:cSldViewPr snapToGrid="0">
      <p:cViewPr>
        <p:scale>
          <a:sx n="100" d="100"/>
          <a:sy n="100" d="100"/>
        </p:scale>
        <p:origin x="12" y="12"/>
      </p:cViewPr>
      <p:guideLst>
        <p:guide orient="horz" pos="287"/>
        <p:guide pos="5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notesViewPr>
    <p:cSldViewPr snapToGrid="0">
      <p:cViewPr varScale="1">
        <p:scale>
          <a:sx n="84" d="100"/>
          <a:sy n="84" d="100"/>
        </p:scale>
        <p:origin x="-1968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396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16F2968-56E6-4665-9949-3D88CF6675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23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36CBDE9-ED4C-4636-9364-C0CA9CB1B3B0}" type="slidenum">
              <a:rPr lang="en-US" altLang="en-US" sz="1200" smtClean="0">
                <a:latin typeface="Times New Roman" pitchFamily="18" charset="0"/>
              </a:rPr>
              <a:pPr/>
              <a:t>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07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AACC318-ECFE-4745-8801-9EC902DA22FF}" type="slidenum">
              <a:rPr lang="en-US" altLang="en-US" sz="1200" smtClean="0">
                <a:latin typeface="Times New Roman" pitchFamily="18" charset="0"/>
              </a:rPr>
              <a:pPr/>
              <a:t>11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AACC318-ECFE-4745-8801-9EC902DA22FF}" type="slidenum">
              <a:rPr lang="en-US" altLang="en-US" sz="1200" smtClean="0">
                <a:latin typeface="Times New Roman" pitchFamily="18" charset="0"/>
              </a:rPr>
              <a:pPr/>
              <a:t>12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FF3CD41-F265-4E9F-A48C-86D967F2D258}" type="slidenum">
              <a:rPr lang="en-US" altLang="en-US" sz="1200" smtClean="0">
                <a:latin typeface="Times New Roman" pitchFamily="18" charset="0"/>
              </a:rPr>
              <a:pPr/>
              <a:t>13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F331D9F-1AB6-4B69-BA48-B9410C352FC6}" type="slidenum">
              <a:rPr lang="en-US" altLang="en-US" sz="1200" smtClean="0">
                <a:latin typeface="Times New Roman" pitchFamily="18" charset="0"/>
              </a:rPr>
              <a:pPr/>
              <a:t>14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8ADC36A-74F6-4BA7-AEC3-473802F4CD10}" type="slidenum">
              <a:rPr lang="en-US" altLang="en-US" sz="1200" smtClean="0">
                <a:latin typeface="Times New Roman" pitchFamily="18" charset="0"/>
              </a:rPr>
              <a:pPr/>
              <a:t>15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D49587-9D91-40FC-AB06-28AF8C540A76}" type="slidenum">
              <a:rPr lang="en-US" altLang="en-US" sz="1200" smtClean="0">
                <a:latin typeface="Times New Roman" pitchFamily="18" charset="0"/>
              </a:rPr>
              <a:pPr/>
              <a:t>16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4F9A4E1-58FB-4355-858C-71737FBAB913}" type="slidenum">
              <a:rPr lang="en-US" altLang="en-US" sz="1200" smtClean="0">
                <a:latin typeface="Times New Roman" pitchFamily="18" charset="0"/>
              </a:rPr>
              <a:pPr/>
              <a:t>17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C5BD953-F01A-4463-8331-BE688D17CA8A}" type="slidenum">
              <a:rPr lang="en-US" altLang="en-US" sz="1200" smtClean="0">
                <a:latin typeface="Times New Roman" pitchFamily="18" charset="0"/>
              </a:rPr>
              <a:pPr/>
              <a:t>18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8ADC36A-74F6-4BA7-AEC3-473802F4CD10}" type="slidenum">
              <a:rPr lang="en-US" altLang="en-US" sz="1200" smtClean="0">
                <a:latin typeface="Times New Roman" pitchFamily="18" charset="0"/>
              </a:rPr>
              <a:pPr/>
              <a:t>19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 is “Team”.  It’s not</a:t>
            </a:r>
            <a:r>
              <a:rPr lang="en-US" baseline="0" dirty="0" smtClean="0"/>
              <a:t> uncommon for a single person being responsible to update a document.  When this occurs, we are not taking it seriously enough.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3B2F-9252-4F50-AFC8-E3F13A2E9E3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0F0726E-94CF-454A-97E9-B078C0F924A4}" type="slidenum">
              <a:rPr lang="en-US" altLang="en-US" sz="1200" smtClean="0">
                <a:latin typeface="Times New Roman" pitchFamily="18" charset="0"/>
              </a:rPr>
              <a:pPr/>
              <a:t>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 is “Team”.  It’s not</a:t>
            </a:r>
            <a:r>
              <a:rPr lang="en-US" baseline="0" dirty="0" smtClean="0"/>
              <a:t> uncommon for a single person being responsible to update a document.  When this occurs, we are not taking it seriously enough.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3B2F-9252-4F50-AFC8-E3F13A2E9E3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4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some of the key differences such as the Extreme Severity (without warning = 10 &amp; with warning =9)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B64C6-7424-4E0D-B86A-73F2D0B39E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2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</a:t>
            </a:r>
            <a:r>
              <a:rPr lang="en-US" baseline="0" dirty="0" smtClean="0"/>
              <a:t> warning is the key explanation with a brake casting fracture.  Need to explain that’s why we need further action as the occurrence is still present at 1 in 2000.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B64C6-7424-4E0D-B86A-73F2D0B39E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2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0B9F641-1E40-489E-9B12-AE9453E21322}" type="slidenum">
              <a:rPr lang="en-US" altLang="en-US" sz="1200" smtClean="0">
                <a:latin typeface="Times New Roman" pitchFamily="18" charset="0"/>
              </a:rPr>
              <a:pPr/>
              <a:t>24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0B9F641-1E40-489E-9B12-AE9453E21322}" type="slidenum">
              <a:rPr lang="en-US" altLang="en-US" sz="1200" smtClean="0">
                <a:latin typeface="Times New Roman" pitchFamily="18" charset="0"/>
              </a:rPr>
              <a:pPr/>
              <a:t>25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A4986F4-B48E-46C8-80C3-FFF2AC4DE1F4}" type="slidenum">
              <a:rPr lang="en-US" altLang="en-US" sz="1200" smtClean="0">
                <a:latin typeface="Times New Roman" pitchFamily="18" charset="0"/>
              </a:rPr>
              <a:pPr/>
              <a:t>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0A7B5A8-6BA3-448D-AAB3-968BAC535EAF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41729A5-C602-44FF-B69F-B8400CC0DDD9}" type="slidenum">
              <a:rPr lang="en-US" altLang="en-US" sz="1200" smtClean="0">
                <a:latin typeface="Times New Roman" pitchFamily="18" charset="0"/>
              </a:rPr>
              <a:pPr/>
              <a:t>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05F44C0-8857-497E-9C31-9455F5F29878}" type="slidenum">
              <a:rPr lang="en-US" altLang="en-US" sz="1200" smtClean="0">
                <a:latin typeface="Times New Roman" pitchFamily="18" charset="0"/>
              </a:rPr>
              <a:pPr/>
              <a:t>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8953DB0-AF54-4E33-9A62-88135A289245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68AFC0B-CBB8-4CA8-8241-60A8DA515055}" type="slidenum">
              <a:rPr lang="en-US" altLang="en-US" sz="1200" smtClean="0">
                <a:latin typeface="Times New Roman" pitchFamily="18" charset="0"/>
              </a:rPr>
              <a:pPr/>
              <a:t>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AACC318-ECFE-4745-8801-9EC902DA22FF}" type="slidenum">
              <a:rPr lang="en-US" altLang="en-US" sz="1200" smtClean="0">
                <a:latin typeface="Times New Roman" pitchFamily="18" charset="0"/>
              </a:rPr>
              <a:pPr/>
              <a:t>10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 slide B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233" y="4881146"/>
            <a:ext cx="7983538" cy="72725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639233" y="3031032"/>
            <a:ext cx="7983538" cy="1299668"/>
          </a:xfrm>
          <a:prstGeom prst="rect">
            <a:avLst/>
          </a:prstGeom>
          <a:effectLst/>
        </p:spPr>
        <p:txBody>
          <a:bodyPr vert="horz" anchor="ctr">
            <a:normAutofit/>
          </a:bodyPr>
          <a:lstStyle>
            <a:lvl1pPr marL="0" algn="ctr">
              <a:buFont typeface="Arial"/>
              <a:buNone/>
              <a:defRPr sz="4800" b="0" cap="none">
                <a:latin typeface="Calibri"/>
                <a:cs typeface="Calibri"/>
              </a:defRPr>
            </a:lvl1pPr>
            <a:lvl2pPr marL="0">
              <a:buFont typeface="Arial"/>
              <a:buNone/>
              <a:defRPr sz="2500" cap="all">
                <a:latin typeface="Arial Black"/>
              </a:defRPr>
            </a:lvl2pPr>
            <a:lvl3pPr marL="0">
              <a:buNone/>
              <a:defRPr sz="2500" cap="all">
                <a:latin typeface="Arial Black"/>
              </a:defRPr>
            </a:lvl3pPr>
            <a:lvl4pPr marL="0">
              <a:buNone/>
              <a:defRPr sz="2500" cap="all">
                <a:latin typeface="Arial Black"/>
              </a:defRPr>
            </a:lvl4pPr>
            <a:lvl5pPr marL="0">
              <a:buNone/>
              <a:defRPr sz="2500" cap="all">
                <a:latin typeface="Arial Blac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43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65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ction header slide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5400000">
            <a:off x="-1466850" y="2082800"/>
            <a:ext cx="4167188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12" y="2391855"/>
            <a:ext cx="5746589" cy="1940760"/>
          </a:xfrm>
          <a:effectLst/>
        </p:spPr>
        <p:txBody>
          <a:bodyPr anchor="b"/>
          <a:lstStyle>
            <a:lvl1pPr algn="l">
              <a:lnSpc>
                <a:spcPct val="100000"/>
              </a:lnSpc>
              <a:defRPr sz="4800" b="0" cap="none">
                <a:solidFill>
                  <a:srgbClr val="E89A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12" y="4504785"/>
            <a:ext cx="5746589" cy="2086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200"/>
              </a:lnSpc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3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Depar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ction header slide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5400000">
            <a:off x="6317457" y="2083594"/>
            <a:ext cx="416560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34" y="2391855"/>
            <a:ext cx="5746589" cy="1940760"/>
          </a:xfrm>
          <a:effectLst/>
        </p:spPr>
        <p:txBody>
          <a:bodyPr anchor="b"/>
          <a:lstStyle>
            <a:lvl1pPr algn="r">
              <a:lnSpc>
                <a:spcPts val="6600"/>
              </a:lnSpc>
              <a:defRPr sz="4800" b="0" cap="none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934" y="4504785"/>
            <a:ext cx="5746589" cy="20860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ts val="2200"/>
              </a:lnSpc>
              <a:buNone/>
              <a:defRPr sz="2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 rot="5400000">
            <a:off x="-655580" y="422067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="1" cap="all" baseline="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 rot="5400000">
            <a:off x="-962811" y="422067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cap="all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slide_BG_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-slide-with-image_BG_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9263"/>
            <a:ext cx="9144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>
            <a:off x="-2670175" y="3287713"/>
            <a:ext cx="6577013" cy="1587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09100" y="2781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5113" indent="-265113" defTabSz="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endParaRPr lang="en-US" altLang="en-US" sz="1800" dirty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28" y="4916858"/>
            <a:ext cx="4558675" cy="1102941"/>
          </a:xfrm>
          <a:effectLst/>
        </p:spPr>
        <p:txBody>
          <a:bodyPr anchor="b"/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28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5254-8918-48EF-9E6F-350ED8651135}" type="datetimeFigureOut">
              <a:rPr lang="en-US" altLang="en-US"/>
              <a:pPr>
                <a:defRPr/>
              </a:pPr>
              <a:t>4/25/2017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0716-E281-4556-8E7E-06158E8109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1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B59B-7E9E-4BA1-92B6-1135FC046C8C}" type="datetimeFigureOut">
              <a:rPr lang="en-US" altLang="en-US"/>
              <a:pPr>
                <a:defRPr/>
              </a:pPr>
              <a:t>4/25/2017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9A07-6CBB-4CB2-92E0-DE732B2787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22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4C7A-DC64-462E-B619-E282DBA7DD32}" type="datetimeFigureOut">
              <a:rPr lang="en-US" altLang="en-US"/>
              <a:pPr>
                <a:defRPr/>
              </a:pPr>
              <a:t>4/25/2017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9806A-A5FC-4760-88EF-89CC0E3DF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911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90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9999" y="1439999"/>
            <a:ext cx="8416800" cy="444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1800000" indent="0">
              <a:spcBef>
                <a:spcPts val="600"/>
              </a:spcBef>
              <a:buSzPct val="100000"/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2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77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ntro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9999" y="2412000"/>
            <a:ext cx="8416801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2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04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ntro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94026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000250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39012" y="2003062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39012" y="144000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1527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ntro, Two Columns Righ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67304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ntro, Two Columns, Lef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445763" y="2967270"/>
            <a:ext cx="3852000" cy="2826000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37600" y="2412000"/>
            <a:ext cx="4032000" cy="3474000"/>
          </a:xfrm>
          <a:prstGeom prst="rect">
            <a:avLst/>
          </a:prstGeom>
          <a:noFill/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833488" y="2966400"/>
            <a:ext cx="3852000" cy="2824800"/>
          </a:xfrm>
          <a:prstGeom prst="rect">
            <a:avLst/>
          </a:prstGeom>
          <a:noFill/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304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39012" y="1440000"/>
            <a:ext cx="4032000" cy="320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35860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60000" y="144000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156208" y="144000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494090" y="2009775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3295354" y="2009775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363823" y="378315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3160031" y="378315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497913" y="4352925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33"/>
          </p:nvPr>
        </p:nvSpPr>
        <p:spPr>
          <a:xfrm>
            <a:off x="3299177" y="4352925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14286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88900"/>
            <a:ext cx="61690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Calibri"/>
          <a:ea typeface="ヒラギノ角ゴ Pro W3" pitchFamily="-109" charset="-128"/>
          <a:cs typeface="Calibri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-109" charset="-128"/>
          <a:cs typeface="Calibri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-109" charset="-128"/>
          <a:cs typeface="Calibri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-109" charset="-128"/>
          <a:cs typeface="Calibri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-109" charset="-128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Arial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Arial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Arial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Arial" pitchFamily="-109" charset="0"/>
          <a:ea typeface="ヒラギノ角ゴ Pro W3" pitchFamily="-109" charset="-128"/>
        </a:defRPr>
      </a:lvl9pPr>
    </p:titleStyle>
    <p:bodyStyle>
      <a:lvl1pPr marL="265113" indent="-265113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1"/>
        </a:buBlip>
        <a:defRPr kern="1200">
          <a:solidFill>
            <a:srgbClr val="262626"/>
          </a:solidFill>
          <a:latin typeface="Arial"/>
          <a:ea typeface="ヒラギノ角ゴ Pro W3" pitchFamily="-109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rgbClr val="262626"/>
          </a:solidFill>
          <a:latin typeface="Arial"/>
          <a:ea typeface="ヒラギノ角ゴ Pro W3" pitchFamily="-109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04040"/>
          </a:solidFill>
          <a:latin typeface="Arial"/>
          <a:ea typeface="ヒラギノ角ゴ Pro W3" pitchFamily="-109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Arial"/>
          <a:ea typeface="ヒラギノ角ゴ Pro W3" pitchFamily="-109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Arial"/>
          <a:ea typeface="ヒラギノ角ゴ Pro W3" pitchFamily="-109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qualitytrainingportal.com/resources/fmea/fmea_10step_pfmea.htm#Step_1:__Review_the_Proce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FMEA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7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History of FMEA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85800" y="1371453"/>
            <a:ext cx="7945437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History of FMEA: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First used in the 1960’s in the Aerospace  industry during the Apollo missions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In 1974, the Navy developed </a:t>
            </a:r>
            <a:r>
              <a:rPr lang="en-US" altLang="en-US" sz="2800" i="1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MIL-STD-1629 </a:t>
            </a: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regarding the use of FMEA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In the late 1970’s, the automotive industry was driven by liability costs to use FMEA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Later, the automotive industry saw the advantages of using this tool to reduce risks related to poor quality (QS-9000, VDA  and ISO-TS 16949 standard)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E767947-DB0B-4642-832D-3B78940B8328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10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2000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History of FMEA, Case Study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E767947-DB0B-4642-832D-3B78940B8328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11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2000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0769" y="1093823"/>
            <a:ext cx="755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Case </a:t>
            </a:r>
            <a:r>
              <a:rPr lang="en-GB" b="1" dirty="0" smtClean="0"/>
              <a:t>Study, what could have been avoided using FMEA 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60769" y="1584670"/>
            <a:ext cx="4002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</a:rPr>
              <a:t>AubieSat-1</a:t>
            </a:r>
            <a:r>
              <a:rPr lang="en-US" sz="2000" dirty="0">
                <a:latin typeface="Calibri" panose="020F0502020204030204" pitchFamily="34" charset="0"/>
              </a:rPr>
              <a:t> was the first ever, </a:t>
            </a:r>
            <a:r>
              <a:rPr lang="en-US" sz="2000" dirty="0" smtClean="0">
                <a:latin typeface="Calibri" panose="020F0502020204030204" pitchFamily="34" charset="0"/>
              </a:rPr>
              <a:t>4-inch </a:t>
            </a:r>
            <a:r>
              <a:rPr lang="en-US" sz="2000" b="1" u="sng" dirty="0" smtClean="0">
                <a:latin typeface="Calibri" panose="020F0502020204030204" pitchFamily="34" charset="0"/>
              </a:rPr>
              <a:t>Cube </a:t>
            </a:r>
            <a:r>
              <a:rPr lang="en-US" sz="2000" b="1" u="sng" dirty="0">
                <a:latin typeface="Calibri" panose="020F0502020204030204" pitchFamily="34" charset="0"/>
              </a:rPr>
              <a:t>S</a:t>
            </a:r>
            <a:r>
              <a:rPr lang="en-US" sz="2000" b="1" u="sng" dirty="0" smtClean="0">
                <a:latin typeface="Calibri" panose="020F0502020204030204" pitchFamily="34" charset="0"/>
              </a:rPr>
              <a:t>atellite </a:t>
            </a:r>
            <a:r>
              <a:rPr lang="en-US" sz="2000" dirty="0">
                <a:latin typeface="Calibri" panose="020F0502020204030204" pitchFamily="34" charset="0"/>
              </a:rPr>
              <a:t>to be accepted by NASA for launch.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It </a:t>
            </a:r>
            <a:r>
              <a:rPr lang="en-US" sz="2000" dirty="0">
                <a:latin typeface="Calibri" panose="020F0502020204030204" pitchFamily="34" charset="0"/>
              </a:rPr>
              <a:t>was launched into space </a:t>
            </a:r>
            <a:r>
              <a:rPr lang="en-US" sz="2000" dirty="0" smtClean="0">
                <a:latin typeface="Calibri" panose="020F0502020204030204" pitchFamily="34" charset="0"/>
              </a:rPr>
              <a:t>28 th October  2011 </a:t>
            </a:r>
            <a:r>
              <a:rPr lang="en-US" sz="2000" dirty="0">
                <a:latin typeface="Calibri" panose="020F0502020204030204" pitchFamily="34" charset="0"/>
              </a:rPr>
              <a:t>from Vandenberg Air Force Base in California on a NASA-sponsored Delta II rocket.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874" y="2105247"/>
            <a:ext cx="4350077" cy="324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E767947-DB0B-4642-832D-3B78940B8328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12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2000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40634" y="991079"/>
            <a:ext cx="3791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What was the failure mode?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634" y="1431506"/>
            <a:ext cx="40265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Once the satellite was </a:t>
            </a:r>
            <a:r>
              <a:rPr lang="en-US" sz="1800" dirty="0" smtClean="0">
                <a:latin typeface="Calibri" panose="020F0502020204030204" pitchFamily="34" charset="0"/>
              </a:rPr>
              <a:t>deployed: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the </a:t>
            </a:r>
            <a:r>
              <a:rPr lang="en-US" sz="1800" dirty="0">
                <a:latin typeface="Calibri" panose="020F0502020204030204" pitchFamily="34" charset="0"/>
              </a:rPr>
              <a:t>team had problems making contact with the </a:t>
            </a:r>
            <a:r>
              <a:rPr lang="en-US" sz="1800" dirty="0" smtClean="0">
                <a:latin typeface="Calibri" panose="020F0502020204030204" pitchFamily="34" charset="0"/>
              </a:rPr>
              <a:t>satellite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One of the 2 antennae failed </a:t>
            </a:r>
            <a:r>
              <a:rPr lang="en-US" sz="1800" dirty="0">
                <a:latin typeface="Calibri" panose="020F0502020204030204" pitchFamily="34" charset="0"/>
              </a:rPr>
              <a:t>to </a:t>
            </a:r>
            <a:r>
              <a:rPr lang="en-US" sz="1800" dirty="0" smtClean="0">
                <a:latin typeface="Calibri" panose="020F0502020204030204" pitchFamily="34" charset="0"/>
              </a:rPr>
              <a:t>deploy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The </a:t>
            </a:r>
            <a:r>
              <a:rPr lang="en-US" sz="1800" dirty="0">
                <a:latin typeface="Calibri" panose="020F0502020204030204" pitchFamily="34" charset="0"/>
              </a:rPr>
              <a:t>signal transmitter at the </a:t>
            </a:r>
            <a:r>
              <a:rPr lang="en-US" sz="1800" dirty="0" smtClean="0">
                <a:latin typeface="Calibri" panose="020F0502020204030204" pitchFamily="34" charset="0"/>
              </a:rPr>
              <a:t>control </a:t>
            </a:r>
            <a:r>
              <a:rPr lang="en-US" sz="1800" dirty="0">
                <a:latin typeface="Calibri" panose="020F0502020204030204" pitchFamily="34" charset="0"/>
              </a:rPr>
              <a:t>center did not have enough </a:t>
            </a:r>
            <a:r>
              <a:rPr lang="en-US" sz="1800" dirty="0" smtClean="0">
                <a:latin typeface="Calibri" panose="020F0502020204030204" pitchFamily="34" charset="0"/>
              </a:rPr>
              <a:t>power to communicate </a:t>
            </a:r>
            <a:r>
              <a:rPr lang="en-US" sz="1800" dirty="0">
                <a:latin typeface="Calibri" panose="020F0502020204030204" pitchFamily="34" charset="0"/>
              </a:rPr>
              <a:t>with the </a:t>
            </a:r>
            <a:r>
              <a:rPr lang="en-US" sz="1800" dirty="0" smtClean="0">
                <a:latin typeface="Calibri" panose="020F0502020204030204" pitchFamily="34" charset="0"/>
              </a:rPr>
              <a:t>satellite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How </a:t>
            </a:r>
            <a:r>
              <a:rPr lang="en-US" b="1" dirty="0">
                <a:latin typeface="Calibri" panose="020F0502020204030204" pitchFamily="34" charset="0"/>
              </a:rPr>
              <a:t>was it solved?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The team used another signal transmitter from an earlier flight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which </a:t>
            </a:r>
            <a:r>
              <a:rPr lang="en-US" sz="1800" dirty="0">
                <a:latin typeface="Calibri" panose="020F0502020204030204" pitchFamily="34" charset="0"/>
              </a:rPr>
              <a:t>had enough </a:t>
            </a:r>
            <a:r>
              <a:rPr lang="en-US" sz="1800" dirty="0" smtClean="0">
                <a:latin typeface="Calibri" panose="020F0502020204030204" pitchFamily="34" charset="0"/>
              </a:rPr>
              <a:t>power to enable communication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1975" y="986077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Lessons learned: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Plan </a:t>
            </a:r>
            <a:r>
              <a:rPr lang="en-US" sz="1800" dirty="0">
                <a:latin typeface="Calibri" panose="020F0502020204030204" pitchFamily="34" charset="0"/>
              </a:rPr>
              <a:t>for errors</a:t>
            </a:r>
            <a:r>
              <a:rPr lang="en-US" sz="1800" dirty="0" smtClean="0">
                <a:latin typeface="Calibri" panose="020F0502020204030204" pitchFamily="34" charset="0"/>
              </a:rPr>
              <a:t>! 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The use of an FMEA most likely had avoided the malfunction involving people from the earlier flight</a:t>
            </a:r>
          </a:p>
          <a:p>
            <a:endParaRPr lang="en-US" sz="1800" b="1" u="sng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Teamwork!  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The </a:t>
            </a:r>
            <a:r>
              <a:rPr lang="en-US" sz="1800" dirty="0">
                <a:latin typeface="Calibri" panose="020F0502020204030204" pitchFamily="34" charset="0"/>
              </a:rPr>
              <a:t>collaboration relationship between </a:t>
            </a:r>
            <a:r>
              <a:rPr lang="en-US" sz="1800" dirty="0" smtClean="0">
                <a:latin typeface="Calibri" panose="020F0502020204030204" pitchFamily="34" charset="0"/>
              </a:rPr>
              <a:t>teams </a:t>
            </a:r>
            <a:r>
              <a:rPr lang="en-US" sz="1800" dirty="0">
                <a:latin typeface="Calibri" panose="020F0502020204030204" pitchFamily="34" charset="0"/>
              </a:rPr>
              <a:t>enabled the team to use </a:t>
            </a:r>
            <a:r>
              <a:rPr lang="en-US" sz="1800" dirty="0" smtClean="0">
                <a:latin typeface="Calibri" panose="020F0502020204030204" pitchFamily="34" charset="0"/>
              </a:rPr>
              <a:t>the alternative </a:t>
            </a:r>
            <a:r>
              <a:rPr lang="en-US" sz="1800" dirty="0">
                <a:latin typeface="Calibri" panose="020F0502020204030204" pitchFamily="34" charset="0"/>
              </a:rPr>
              <a:t>equipment. Without it, the mission could have failed.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History of FMEA, Case Study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40416" y="5494157"/>
            <a:ext cx="6964535" cy="7017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marR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rPr>
              <a:t>Why Do I Care? </a:t>
            </a:r>
          </a:p>
          <a:p>
            <a:pPr marR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rPr>
              <a:t>First Time Right,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rPr>
              <a:t> Calculated Risk, Rights Team will safe </a:t>
            </a:r>
            <a:r>
              <a:rPr lang="en-US" sz="1800" noProof="0" dirty="0" smtClean="0">
                <a:solidFill>
                  <a:schemeClr val="tx1"/>
                </a:solidFill>
                <a:latin typeface="Arial" pitchFamily="-109" charset="0"/>
                <a:ea typeface="ヒラギノ角ゴ Pro W3" pitchFamily="-109" charset="-128"/>
                <a:cs typeface="Arial"/>
              </a:rPr>
              <a:t>resources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rPr>
              <a:t>!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Types of FMEAs</a:t>
            </a:r>
          </a:p>
        </p:txBody>
      </p:sp>
      <p:sp>
        <p:nvSpPr>
          <p:cNvPr id="19459" name="Rectangle 1029"/>
          <p:cNvSpPr>
            <a:spLocks noGrp="1" noChangeArrowheads="1"/>
          </p:cNvSpPr>
          <p:nvPr>
            <p:ph idx="1"/>
          </p:nvPr>
        </p:nvSpPr>
        <p:spPr bwMode="auto">
          <a:xfrm>
            <a:off x="1076325" y="1689100"/>
            <a:ext cx="70866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  <a:t>Design FMEA</a:t>
            </a:r>
          </a:p>
          <a:p>
            <a:pPr marL="67945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Analyzes product design before release to production, with a focus on product function</a:t>
            </a:r>
          </a:p>
          <a:p>
            <a:pPr marL="67945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Analyzes systems and subsystems in early concept and design stages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  <a:t>Process FMEA</a:t>
            </a:r>
          </a:p>
          <a:p>
            <a:pPr marL="67945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Used to analyze manufacturing and assembly processes before they are implemented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11DB63E-9C77-4EEF-BFD8-A28542FA8A56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13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49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FMEA: A Team Tool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12652" y="1182096"/>
            <a:ext cx="8718696" cy="51385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  <a:tabLst>
                <a:tab pos="3660775" algn="l"/>
              </a:tabLst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A </a:t>
            </a:r>
            <a:r>
              <a:rPr lang="en-US" altLang="en-US" sz="2400" u="sng" dirty="0" smtClean="0">
                <a:latin typeface="Arial" pitchFamily="34" charset="0"/>
                <a:ea typeface="ヒラギノ角ゴ Pro W3"/>
                <a:cs typeface="Arial" pitchFamily="34" charset="0"/>
              </a:rPr>
              <a:t>team approach</a:t>
            </a: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 is necessary, see example </a:t>
            </a:r>
            <a:r>
              <a:rPr lang="en-US" sz="2400" b="1" u="sng" dirty="0" smtClean="0"/>
              <a:t>AubieSat-1</a:t>
            </a:r>
          </a:p>
          <a:p>
            <a:pPr marL="0" indent="0">
              <a:buNone/>
              <a:tabLst>
                <a:tab pos="3660775" algn="l"/>
              </a:tabLst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communication problems could have been avoided by involving a practical experienced team! </a:t>
            </a:r>
          </a:p>
          <a:p>
            <a:pPr>
              <a:buFont typeface="Arial" panose="020B0604020202020204" pitchFamily="34" charset="0"/>
              <a:buChar char="•"/>
              <a:tabLst>
                <a:tab pos="3660775" algn="l"/>
              </a:tabLst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Team should be led by the 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Right</a:t>
            </a: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 person, Design, Manufacturing or Quality Engineer, etc…familiar with FMEA</a:t>
            </a:r>
          </a:p>
          <a:p>
            <a:pPr>
              <a:buFont typeface="Arial" panose="020B0604020202020204" pitchFamily="34" charset="0"/>
              <a:buChar char="•"/>
              <a:tabLst>
                <a:tab pos="3660775" algn="l"/>
              </a:tabLst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The following Team members should be considered:</a:t>
            </a:r>
          </a:p>
          <a:p>
            <a:pPr lvl="1" indent="-344488">
              <a:buFont typeface="Wingdings" panose="05000000000000000000" pitchFamily="2" charset="2"/>
              <a:buChar char="Ø"/>
              <a:tabLst>
                <a:tab pos="3660775" algn="l"/>
              </a:tabLst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Design Engineers</a:t>
            </a:r>
          </a:p>
          <a:p>
            <a:pPr lvl="1" indent="-344488">
              <a:buFont typeface="Wingdings" panose="05000000000000000000" pitchFamily="2" charset="2"/>
              <a:buChar char="Ø"/>
              <a:tabLst>
                <a:tab pos="3660775" algn="l"/>
              </a:tabLst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Process Engineers</a:t>
            </a:r>
          </a:p>
          <a:p>
            <a:pPr lvl="1" indent="-344488">
              <a:buFont typeface="Wingdings" panose="05000000000000000000" pitchFamily="2" charset="2"/>
              <a:buChar char="Ø"/>
              <a:tabLst>
                <a:tab pos="3660775" algn="l"/>
              </a:tabLst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Supply Chain Engineers</a:t>
            </a:r>
            <a:endParaRPr lang="en-US" altLang="en-US" sz="2000" dirty="0">
              <a:solidFill>
                <a:schemeClr val="tx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lvl="1" indent="-344488">
              <a:buFont typeface="Wingdings" panose="05000000000000000000" pitchFamily="2" charset="2"/>
              <a:buChar char="Ø"/>
              <a:tabLst>
                <a:tab pos="3660775" algn="l"/>
              </a:tabLst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Line </a:t>
            </a: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Design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Engineers	 	</a:t>
            </a:r>
          </a:p>
          <a:p>
            <a:pPr lvl="1" indent="-344488">
              <a:buFont typeface="Wingdings" panose="05000000000000000000" pitchFamily="2" charset="2"/>
              <a:buChar char="Ø"/>
              <a:tabLst>
                <a:tab pos="3660775" algn="l"/>
              </a:tabLst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Suppliers</a:t>
            </a:r>
          </a:p>
          <a:p>
            <a:pPr lvl="1" indent="-344488">
              <a:buFont typeface="Wingdings" panose="05000000000000000000" pitchFamily="2" charset="2"/>
              <a:buChar char="Ø"/>
              <a:tabLst>
                <a:tab pos="3660775" algn="l"/>
              </a:tabLst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Operators</a:t>
            </a:r>
          </a:p>
          <a:p>
            <a:pPr lvl="1" indent="-344488">
              <a:buFont typeface="Wingdings" panose="05000000000000000000" pitchFamily="2" charset="2"/>
              <a:buChar char="Ø"/>
              <a:tabLst>
                <a:tab pos="3660775" algn="l"/>
              </a:tabLst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Practical Experts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5FA974B-9EBC-47EF-B14C-5A696D40DD68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14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9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The FMEA Form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2C4FAAF-8CB1-4E33-9C12-6C1CF9AF8164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15</a:t>
            </a:fld>
            <a:endParaRPr lang="en-US" altLang="en-US" sz="1400" dirty="0">
              <a:latin typeface="Franklin Gothic Book" pitchFamily="34" charset="0"/>
            </a:endParaRPr>
          </a:p>
        </p:txBody>
      </p:sp>
      <p:grpSp>
        <p:nvGrpSpPr>
          <p:cNvPr id="18436" name="Group 22"/>
          <p:cNvGrpSpPr>
            <a:grpSpLocks/>
          </p:cNvGrpSpPr>
          <p:nvPr/>
        </p:nvGrpSpPr>
        <p:grpSpPr bwMode="auto">
          <a:xfrm>
            <a:off x="508590" y="1581150"/>
            <a:ext cx="8153400" cy="4606925"/>
            <a:chOff x="480" y="1164"/>
            <a:chExt cx="5136" cy="2902"/>
          </a:xfrm>
        </p:grpSpPr>
        <p:pic>
          <p:nvPicPr>
            <p:cNvPr id="18439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1164"/>
              <a:ext cx="5090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AutoShape 8"/>
            <p:cNvSpPr>
              <a:spLocks/>
            </p:cNvSpPr>
            <p:nvPr/>
          </p:nvSpPr>
          <p:spPr bwMode="auto">
            <a:xfrm rot="5399446">
              <a:off x="1193" y="2671"/>
              <a:ext cx="285" cy="1620"/>
            </a:xfrm>
            <a:prstGeom prst="rightBrace">
              <a:avLst>
                <a:gd name="adj1" fmla="val 61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441" name="AutoShape 9"/>
            <p:cNvSpPr>
              <a:spLocks/>
            </p:cNvSpPr>
            <p:nvPr/>
          </p:nvSpPr>
          <p:spPr bwMode="auto">
            <a:xfrm rot="5399446">
              <a:off x="2745" y="2693"/>
              <a:ext cx="330" cy="1527"/>
            </a:xfrm>
            <a:prstGeom prst="rightBrace">
              <a:avLst>
                <a:gd name="adj1" fmla="val 4965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442" name="AutoShape 10"/>
            <p:cNvSpPr>
              <a:spLocks/>
            </p:cNvSpPr>
            <p:nvPr/>
          </p:nvSpPr>
          <p:spPr bwMode="auto">
            <a:xfrm rot="5399446">
              <a:off x="4548" y="2600"/>
              <a:ext cx="238" cy="1711"/>
            </a:xfrm>
            <a:prstGeom prst="rightBrace">
              <a:avLst>
                <a:gd name="adj1" fmla="val 7714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443" name="AutoShape 11"/>
            <p:cNvSpPr>
              <a:spLocks/>
            </p:cNvSpPr>
            <p:nvPr/>
          </p:nvSpPr>
          <p:spPr bwMode="auto">
            <a:xfrm rot="5399446">
              <a:off x="3597" y="3414"/>
              <a:ext cx="289" cy="138"/>
            </a:xfrm>
            <a:prstGeom prst="rightBrace">
              <a:avLst>
                <a:gd name="adj1" fmla="val 10731"/>
                <a:gd name="adj2" fmla="val 55556"/>
              </a:avLst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804" y="3616"/>
              <a:ext cx="10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itchFamily="34" charset="0"/>
                </a:rPr>
                <a:t>Identify failure modes and their effects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377" y="3662"/>
              <a:ext cx="10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itchFamily="34" charset="0"/>
                </a:rPr>
                <a:t>Identify causes of the failure modes</a:t>
              </a:r>
            </a:p>
            <a:p>
              <a:pPr algn="ctr"/>
              <a:r>
                <a:rPr lang="en-US" altLang="en-US" sz="1200" dirty="0">
                  <a:latin typeface="Arial" pitchFamily="34" charset="0"/>
                </a:rPr>
                <a:t>and controls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3488" y="3662"/>
              <a:ext cx="5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itchFamily="34" charset="0"/>
                </a:rPr>
                <a:t>Prioritize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4182" y="3616"/>
              <a:ext cx="10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itchFamily="34" charset="0"/>
                </a:rPr>
                <a:t>Determine and assess actions</a:t>
              </a:r>
            </a:p>
          </p:txBody>
        </p:sp>
        <p:sp>
          <p:nvSpPr>
            <p:cNvPr id="18448" name="Rectangle 18"/>
            <p:cNvSpPr>
              <a:spLocks noChangeArrowheads="1"/>
            </p:cNvSpPr>
            <p:nvPr/>
          </p:nvSpPr>
          <p:spPr bwMode="white">
            <a:xfrm>
              <a:off x="480" y="1164"/>
              <a:ext cx="185" cy="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1717675" y="92075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FMEA Procedure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idx="1"/>
          </p:nvPr>
        </p:nvSpPr>
        <p:spPr>
          <a:xfrm>
            <a:off x="387145" y="1482911"/>
            <a:ext cx="8257125" cy="357981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ct val="50000"/>
              </a:spcBef>
              <a:buAutoNum type="arabicPeriod"/>
              <a:defRPr/>
            </a:pPr>
            <a:r>
              <a:rPr lang="en-US" altLang="en-US" sz="3400" dirty="0" smtClean="0"/>
              <a:t>For each process input determine the ways in which the input can go  wrong (failure mode)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400" dirty="0" smtClean="0"/>
              <a:t>2.	For each failure mode, determine effects</a:t>
            </a:r>
          </a:p>
          <a:p>
            <a:pPr marL="457200" lvl="1" indent="0">
              <a:buNone/>
              <a:defRPr/>
            </a:pPr>
            <a:r>
              <a:rPr lang="en-US" altLang="en-US" sz="3400" dirty="0" smtClean="0"/>
              <a:t>Select a </a:t>
            </a:r>
            <a:r>
              <a:rPr lang="en-US" altLang="en-US" sz="3400" dirty="0" smtClean="0">
                <a:solidFill>
                  <a:srgbClr val="FF0000"/>
                </a:solidFill>
              </a:rPr>
              <a:t>S</a:t>
            </a:r>
            <a:r>
              <a:rPr lang="en-US" altLang="en-US" sz="3400" dirty="0" smtClean="0"/>
              <a:t>everity level for each effect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400" dirty="0" smtClean="0"/>
              <a:t>3.	Identify potential causes of each failure mode</a:t>
            </a:r>
          </a:p>
          <a:p>
            <a:pPr marL="457200" lvl="1" indent="0">
              <a:buNone/>
              <a:defRPr/>
            </a:pPr>
            <a:r>
              <a:rPr lang="en-US" altLang="en-US" sz="3400" dirty="0" smtClean="0"/>
              <a:t>Select an </a:t>
            </a:r>
            <a:r>
              <a:rPr lang="en-US" altLang="en-US" sz="3400" dirty="0">
                <a:solidFill>
                  <a:srgbClr val="FF0000"/>
                </a:solidFill>
              </a:rPr>
              <a:t>O</a:t>
            </a:r>
            <a:r>
              <a:rPr lang="en-US" altLang="en-US" sz="3400" dirty="0" smtClean="0"/>
              <a:t>ccurrence level for each cause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400" dirty="0" smtClean="0"/>
              <a:t>4.	List current controls for each cause</a:t>
            </a:r>
          </a:p>
          <a:p>
            <a:pPr marL="457200" lvl="1" indent="0">
              <a:buNone/>
              <a:defRPr/>
            </a:pPr>
            <a:r>
              <a:rPr lang="en-US" altLang="en-US" sz="3400" dirty="0" smtClean="0"/>
              <a:t>Select a </a:t>
            </a:r>
            <a:r>
              <a:rPr lang="en-US" altLang="en-US" sz="3400" dirty="0" smtClean="0">
                <a:solidFill>
                  <a:srgbClr val="FF0000"/>
                </a:solidFill>
              </a:rPr>
              <a:t>D</a:t>
            </a:r>
            <a:r>
              <a:rPr lang="en-US" altLang="en-US" sz="3400" dirty="0" smtClean="0"/>
              <a:t>etection level for each cause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A985AEA-A534-4798-8AB9-98AC4E1FAD9B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16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92395" y="5237417"/>
            <a:ext cx="800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RPN = Severity X Occurrence X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1717675" y="92075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FMEA Procedure (Cont.)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822325" y="1100138"/>
            <a:ext cx="7521575" cy="46095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6075" indent="-346075"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5.	Calculate the Risk Priority Number (RPN)</a:t>
            </a:r>
          </a:p>
          <a:p>
            <a:pPr marL="346075" indent="-346075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6.	Develop recommended actions, assign responsible persons, and take 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Give priority to high RPNs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MUST look at highest severity</a:t>
            </a:r>
          </a:p>
          <a:p>
            <a:pPr marL="346075" indent="-346075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7.	Assign the predicted Severity, Occurrence, and Detection levels and compare RPNs (before and after risk reduction)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CD73600-62E6-4912-8A4B-490AF034CEFA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17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Rating Scales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89062"/>
            <a:ext cx="8229600" cy="112550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Preferred Scales are1-10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Adjust </a:t>
            </a:r>
            <a:r>
              <a:rPr lang="en-US" altLang="en-US" sz="2800" dirty="0" err="1" smtClean="0"/>
              <a:t>Occurence</a:t>
            </a:r>
            <a:r>
              <a:rPr lang="en-US" altLang="en-US" sz="2800" dirty="0" smtClean="0"/>
              <a:t> scales to reality figures for your company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7392812-62E0-415D-BCAE-22349C0FF991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18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54087" y="2309813"/>
            <a:ext cx="7521575" cy="3579812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kern="1200">
                <a:solidFill>
                  <a:srgbClr val="262626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400" kern="1200">
                <a:solidFill>
                  <a:srgbClr val="262626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Severity: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1 = Not Severe, 10 = Very Severe</a:t>
            </a:r>
          </a:p>
          <a:p>
            <a:pPr marL="0" indent="0" algn="ctr" eaLnBrk="1" hangingPunct="1">
              <a:buFontTx/>
              <a:buNone/>
            </a:pPr>
            <a:endParaRPr lang="en-US" altLang="en-US" sz="2400" dirty="0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Occurrence: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1 = Not Likely, 10 = Very Likely</a:t>
            </a:r>
          </a:p>
          <a:p>
            <a:pPr marL="0" indent="0" algn="ctr" eaLnBrk="1" hangingPunct="1">
              <a:buFontTx/>
              <a:buNone/>
            </a:pPr>
            <a:endParaRPr lang="en-US" altLang="en-US" sz="2400" dirty="0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Detection: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dirty="0" smtClean="0">
                <a:latin typeface="Arial" pitchFamily="34" charset="0"/>
                <a:ea typeface="ヒラギノ角ゴ Pro W3"/>
                <a:cs typeface="Arial" pitchFamily="34" charset="0"/>
              </a:rPr>
              <a:t>1 = Easy to Detect, 10 = Not easy to Detect</a:t>
            </a:r>
          </a:p>
          <a:p>
            <a:pPr algn="ctr" eaLnBrk="1" hangingPunct="1"/>
            <a:endParaRPr lang="en-US" altLang="en-US" sz="1800" dirty="0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9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The FMEA Form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2C4FAAF-8CB1-4E33-9C12-6C1CF9AF8164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19</a:t>
            </a:fld>
            <a:endParaRPr lang="en-US" altLang="en-US" sz="1400" dirty="0">
              <a:latin typeface="Franklin Gothic Book" pitchFamily="34" charset="0"/>
            </a:endParaRPr>
          </a:p>
        </p:txBody>
      </p:sp>
      <p:grpSp>
        <p:nvGrpSpPr>
          <p:cNvPr id="18436" name="Group 22"/>
          <p:cNvGrpSpPr>
            <a:grpSpLocks/>
          </p:cNvGrpSpPr>
          <p:nvPr/>
        </p:nvGrpSpPr>
        <p:grpSpPr bwMode="auto">
          <a:xfrm>
            <a:off x="613569" y="1331912"/>
            <a:ext cx="8153400" cy="4606925"/>
            <a:chOff x="480" y="1164"/>
            <a:chExt cx="5136" cy="2902"/>
          </a:xfrm>
        </p:grpSpPr>
        <p:pic>
          <p:nvPicPr>
            <p:cNvPr id="18439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1164"/>
              <a:ext cx="5090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AutoShape 8"/>
            <p:cNvSpPr>
              <a:spLocks/>
            </p:cNvSpPr>
            <p:nvPr/>
          </p:nvSpPr>
          <p:spPr bwMode="auto">
            <a:xfrm rot="5399446">
              <a:off x="1193" y="2671"/>
              <a:ext cx="285" cy="1620"/>
            </a:xfrm>
            <a:prstGeom prst="rightBrace">
              <a:avLst>
                <a:gd name="adj1" fmla="val 61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441" name="AutoShape 9"/>
            <p:cNvSpPr>
              <a:spLocks/>
            </p:cNvSpPr>
            <p:nvPr/>
          </p:nvSpPr>
          <p:spPr bwMode="auto">
            <a:xfrm rot="5399446">
              <a:off x="2745" y="2693"/>
              <a:ext cx="330" cy="1527"/>
            </a:xfrm>
            <a:prstGeom prst="rightBrace">
              <a:avLst>
                <a:gd name="adj1" fmla="val 4965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442" name="AutoShape 10"/>
            <p:cNvSpPr>
              <a:spLocks/>
            </p:cNvSpPr>
            <p:nvPr/>
          </p:nvSpPr>
          <p:spPr bwMode="auto">
            <a:xfrm rot="5399446">
              <a:off x="4548" y="2600"/>
              <a:ext cx="238" cy="1711"/>
            </a:xfrm>
            <a:prstGeom prst="rightBrace">
              <a:avLst>
                <a:gd name="adj1" fmla="val 7714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443" name="AutoShape 11"/>
            <p:cNvSpPr>
              <a:spLocks/>
            </p:cNvSpPr>
            <p:nvPr/>
          </p:nvSpPr>
          <p:spPr bwMode="auto">
            <a:xfrm rot="5399446">
              <a:off x="3597" y="3414"/>
              <a:ext cx="289" cy="138"/>
            </a:xfrm>
            <a:prstGeom prst="rightBrace">
              <a:avLst>
                <a:gd name="adj1" fmla="val 10731"/>
                <a:gd name="adj2" fmla="val 55556"/>
              </a:avLst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804" y="3616"/>
              <a:ext cx="10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itchFamily="34" charset="0"/>
                </a:rPr>
                <a:t>Identify failure modes and their effects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377" y="3662"/>
              <a:ext cx="10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itchFamily="34" charset="0"/>
                </a:rPr>
                <a:t>Identify causes of the failure modes</a:t>
              </a:r>
            </a:p>
            <a:p>
              <a:pPr algn="ctr"/>
              <a:r>
                <a:rPr lang="en-US" altLang="en-US" sz="1200" dirty="0">
                  <a:latin typeface="Arial" pitchFamily="34" charset="0"/>
                </a:rPr>
                <a:t>and controls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3488" y="3662"/>
              <a:ext cx="5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itchFamily="34" charset="0"/>
                </a:rPr>
                <a:t>Prioritize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4182" y="3616"/>
              <a:ext cx="10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 pitchFamily="34" charset="0"/>
                </a:rPr>
                <a:t>Determine and assess actions</a:t>
              </a:r>
            </a:p>
          </p:txBody>
        </p:sp>
        <p:sp>
          <p:nvSpPr>
            <p:cNvPr id="18448" name="Rectangle 18"/>
            <p:cNvSpPr>
              <a:spLocks noChangeArrowheads="1"/>
            </p:cNvSpPr>
            <p:nvPr/>
          </p:nvSpPr>
          <p:spPr bwMode="white">
            <a:xfrm>
              <a:off x="480" y="1164"/>
              <a:ext cx="185" cy="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7510463" y="303213"/>
            <a:ext cx="142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1400" b="1" dirty="0">
                <a:latin typeface="Arial" pitchFamily="34" charset="0"/>
              </a:rPr>
              <a:t>A Closer Look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4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4"/>
          <p:cNvSpPr txBox="1">
            <a:spLocks noChangeArrowheads="1"/>
          </p:cNvSpPr>
          <p:nvPr/>
        </p:nvSpPr>
        <p:spPr bwMode="auto">
          <a:xfrm>
            <a:off x="1717675" y="95250"/>
            <a:ext cx="61690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Purpose of the FMEA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624" y="5483657"/>
            <a:ext cx="8347279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ndara" panose="020E0502030303020204" pitchFamily="34" charset="0"/>
              </a:rPr>
              <a:t>P</a:t>
            </a:r>
            <a:r>
              <a:rPr lang="en-US" sz="1600" dirty="0" smtClean="0">
                <a:latin typeface="Candara" panose="020E0502030303020204" pitchFamily="34" charset="0"/>
              </a:rPr>
              <a:t>reventive</a:t>
            </a:r>
            <a:r>
              <a:rPr lang="en-US" sz="1400" dirty="0" smtClean="0">
                <a:latin typeface="Candara" panose="020E0502030303020204" pitchFamily="34" charset="0"/>
              </a:rPr>
              <a:t> </a:t>
            </a:r>
            <a:r>
              <a:rPr lang="en-US" sz="1400" dirty="0">
                <a:latin typeface="Candara" panose="020E0502030303020204" pitchFamily="34" charset="0"/>
              </a:rPr>
              <a:t>costs </a:t>
            </a:r>
            <a:r>
              <a:rPr lang="en-US" sz="1400" dirty="0" smtClean="0">
                <a:latin typeface="Candara" panose="020E0502030303020204" pitchFamily="34" charset="0"/>
              </a:rPr>
              <a:t>to identify potential defects by FMEA’s </a:t>
            </a:r>
            <a:r>
              <a:rPr lang="en-US" sz="1400" dirty="0">
                <a:latin typeface="Candara" panose="020E0502030303020204" pitchFamily="34" charset="0"/>
              </a:rPr>
              <a:t>are relatively low compared to in-house detection and correction of defects and even much lower than </a:t>
            </a:r>
            <a:r>
              <a:rPr lang="en-US" sz="1400" dirty="0" smtClean="0">
                <a:latin typeface="Candara" panose="020E0502030303020204" pitchFamily="34" charset="0"/>
              </a:rPr>
              <a:t>recovery costs in case defects are found by our Customers.</a:t>
            </a:r>
            <a:endParaRPr lang="en-GB" sz="1400" dirty="0">
              <a:latin typeface="Candara" panose="020E0502030303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9466" y="1183879"/>
            <a:ext cx="6224203" cy="4299778"/>
            <a:chOff x="1439466" y="1183879"/>
            <a:chExt cx="6224203" cy="4299778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47" y="2594532"/>
              <a:ext cx="1898543" cy="142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128" y="3547472"/>
              <a:ext cx="1265683" cy="95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6" name="Group 9215"/>
            <p:cNvGrpSpPr/>
            <p:nvPr/>
          </p:nvGrpSpPr>
          <p:grpSpPr>
            <a:xfrm>
              <a:off x="1439466" y="1183879"/>
              <a:ext cx="6224203" cy="4299778"/>
              <a:chOff x="1439466" y="1294032"/>
              <a:chExt cx="6224203" cy="4299778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1439466" y="1294032"/>
                <a:ext cx="6224203" cy="4299778"/>
                <a:chOff x="363" y="890"/>
                <a:chExt cx="5100" cy="2791"/>
              </a:xfrm>
            </p:grpSpPr>
            <p:sp>
              <p:nvSpPr>
                <p:cNvPr id="12" name="Rectangle 6"/>
                <p:cNvSpPr>
                  <a:spLocks noChangeArrowheads="1"/>
                </p:cNvSpPr>
                <p:nvPr/>
              </p:nvSpPr>
              <p:spPr bwMode="auto">
                <a:xfrm>
                  <a:off x="372" y="1287"/>
                  <a:ext cx="5015" cy="235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cs-CZ" altLang="cs-CZ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/>
              </p:nvSpPr>
              <p:spPr bwMode="auto">
                <a:xfrm>
                  <a:off x="363" y="3394"/>
                  <a:ext cx="503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>
                  <a:off x="363" y="3136"/>
                  <a:ext cx="503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>
                  <a:off x="2004" y="1278"/>
                  <a:ext cx="0" cy="21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Line 10"/>
                <p:cNvSpPr>
                  <a:spLocks noChangeShapeType="1"/>
                </p:cNvSpPr>
                <p:nvPr/>
              </p:nvSpPr>
              <p:spPr bwMode="auto">
                <a:xfrm>
                  <a:off x="3754" y="1278"/>
                  <a:ext cx="0" cy="237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>
                  <a:off x="363" y="1691"/>
                  <a:ext cx="503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474" y="1290"/>
                  <a:ext cx="1509" cy="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altLang="cs-CZ" sz="14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Identify and eliminate potential defects</a:t>
                  </a:r>
                  <a:endParaRPr lang="de-DE" altLang="cs-CZ" sz="14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2085" y="1290"/>
                  <a:ext cx="1602" cy="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altLang="cs-CZ" sz="14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Detection and correction of defects</a:t>
                  </a:r>
                  <a:endParaRPr lang="de-DE" altLang="cs-CZ" sz="14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87" y="1297"/>
                  <a:ext cx="1776" cy="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altLang="cs-CZ" sz="14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Detection and correction EXTERNAL defects</a:t>
                  </a:r>
                  <a:endParaRPr lang="de-DE" altLang="cs-CZ" sz="14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21" name="Freeform 15"/>
                <p:cNvSpPr>
                  <a:spLocks/>
                </p:cNvSpPr>
                <p:nvPr/>
              </p:nvSpPr>
              <p:spPr bwMode="auto">
                <a:xfrm>
                  <a:off x="363" y="2976"/>
                  <a:ext cx="3400" cy="166"/>
                </a:xfrm>
                <a:custGeom>
                  <a:avLst/>
                  <a:gdLst>
                    <a:gd name="T0" fmla="*/ 0 w 3098"/>
                    <a:gd name="T1" fmla="*/ 1030 h 150"/>
                    <a:gd name="T2" fmla="*/ 112 w 3098"/>
                    <a:gd name="T3" fmla="*/ 983 h 150"/>
                    <a:gd name="T4" fmla="*/ 3681 w 3098"/>
                    <a:gd name="T5" fmla="*/ 860 h 150"/>
                    <a:gd name="T6" fmla="*/ 6223 w 3098"/>
                    <a:gd name="T7" fmla="*/ 743 h 150"/>
                    <a:gd name="T8" fmla="*/ 8763 w 3098"/>
                    <a:gd name="T9" fmla="*/ 671 h 150"/>
                    <a:gd name="T10" fmla="*/ 10773 w 3098"/>
                    <a:gd name="T11" fmla="*/ 535 h 150"/>
                    <a:gd name="T12" fmla="*/ 12917 w 3098"/>
                    <a:gd name="T13" fmla="*/ 432 h 150"/>
                    <a:gd name="T14" fmla="*/ 15115 w 3098"/>
                    <a:gd name="T15" fmla="*/ 280 h 150"/>
                    <a:gd name="T16" fmla="*/ 18135 w 3098"/>
                    <a:gd name="T17" fmla="*/ 0 h 1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098" h="150">
                      <a:moveTo>
                        <a:pt x="0" y="149"/>
                      </a:moveTo>
                      <a:lnTo>
                        <a:pt x="19" y="143"/>
                      </a:lnTo>
                      <a:lnTo>
                        <a:pt x="629" y="126"/>
                      </a:lnTo>
                      <a:lnTo>
                        <a:pt x="1062" y="108"/>
                      </a:lnTo>
                      <a:lnTo>
                        <a:pt x="1496" y="98"/>
                      </a:lnTo>
                      <a:lnTo>
                        <a:pt x="1840" y="79"/>
                      </a:lnTo>
                      <a:lnTo>
                        <a:pt x="2206" y="63"/>
                      </a:lnTo>
                      <a:lnTo>
                        <a:pt x="2580" y="41"/>
                      </a:lnTo>
                      <a:lnTo>
                        <a:pt x="3097" y="0"/>
                      </a:lnTo>
                    </a:path>
                  </a:pathLst>
                </a:custGeom>
                <a:noFill/>
                <a:ln w="50800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2" name="Arc 16"/>
                <p:cNvSpPr>
                  <a:spLocks/>
                </p:cNvSpPr>
                <p:nvPr/>
              </p:nvSpPr>
              <p:spPr bwMode="auto">
                <a:xfrm>
                  <a:off x="3754" y="1688"/>
                  <a:ext cx="1631" cy="1288"/>
                </a:xfrm>
                <a:custGeom>
                  <a:avLst/>
                  <a:gdLst>
                    <a:gd name="T0" fmla="*/ 0 w 21600"/>
                    <a:gd name="T1" fmla="*/ 0 h 21619"/>
                    <a:gd name="T2" fmla="*/ 0 w 21600"/>
                    <a:gd name="T3" fmla="*/ 0 h 21619"/>
                    <a:gd name="T4" fmla="*/ 0 w 21600"/>
                    <a:gd name="T5" fmla="*/ 0 h 216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19" fill="none" extrusionOk="0">
                      <a:moveTo>
                        <a:pt x="21599" y="0"/>
                      </a:moveTo>
                      <a:cubicBezTo>
                        <a:pt x="21599" y="6"/>
                        <a:pt x="21600" y="12"/>
                        <a:pt x="21600" y="19"/>
                      </a:cubicBezTo>
                      <a:cubicBezTo>
                        <a:pt x="21600" y="11948"/>
                        <a:pt x="11929" y="21618"/>
                        <a:pt x="0" y="21619"/>
                      </a:cubicBezTo>
                    </a:path>
                    <a:path w="21600" h="21619" stroke="0" extrusionOk="0">
                      <a:moveTo>
                        <a:pt x="21599" y="0"/>
                      </a:moveTo>
                      <a:cubicBezTo>
                        <a:pt x="21599" y="6"/>
                        <a:pt x="21600" y="12"/>
                        <a:pt x="21600" y="19"/>
                      </a:cubicBezTo>
                      <a:cubicBezTo>
                        <a:pt x="21600" y="11948"/>
                        <a:pt x="11929" y="21618"/>
                        <a:pt x="0" y="21619"/>
                      </a:cubicBezTo>
                      <a:lnTo>
                        <a:pt x="0" y="19"/>
                      </a:lnTo>
                      <a:lnTo>
                        <a:pt x="21599" y="0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3" name="Line 17"/>
                <p:cNvSpPr>
                  <a:spLocks noChangeShapeType="1"/>
                </p:cNvSpPr>
                <p:nvPr/>
              </p:nvSpPr>
              <p:spPr bwMode="auto">
                <a:xfrm>
                  <a:off x="1178" y="3141"/>
                  <a:ext cx="0" cy="2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4" name="Rectangle 18"/>
                <p:cNvSpPr>
                  <a:spLocks noChangeArrowheads="1"/>
                </p:cNvSpPr>
                <p:nvPr/>
              </p:nvSpPr>
              <p:spPr bwMode="auto">
                <a:xfrm>
                  <a:off x="1073" y="3383"/>
                  <a:ext cx="178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cs-CZ" b="1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4099" y="3369"/>
                  <a:ext cx="1185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de-DE" altLang="cs-CZ" dirty="0">
                      <a:latin typeface="Candara" panose="020E0502030303020204" pitchFamily="34" charset="0"/>
                    </a:rPr>
                    <a:t>Customer</a:t>
                  </a: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363" y="3125"/>
                  <a:ext cx="893" cy="2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lnSpc>
                      <a:spcPts val="1200"/>
                    </a:lnSpc>
                  </a:pPr>
                  <a:r>
                    <a:rPr lang="de-DE" altLang="cs-CZ" sz="12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Product development</a:t>
                  </a:r>
                  <a:endParaRPr lang="de-DE" altLang="cs-CZ" sz="12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27" name="Rectangle 21"/>
                <p:cNvSpPr>
                  <a:spLocks noChangeArrowheads="1"/>
                </p:cNvSpPr>
                <p:nvPr/>
              </p:nvSpPr>
              <p:spPr bwMode="auto">
                <a:xfrm>
                  <a:off x="1169" y="3126"/>
                  <a:ext cx="814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lnSpc>
                      <a:spcPts val="1200"/>
                    </a:lnSpc>
                  </a:pPr>
                  <a:r>
                    <a:rPr lang="de-DE" altLang="cs-CZ" sz="12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Project planning</a:t>
                  </a:r>
                  <a:endParaRPr lang="de-DE" altLang="cs-CZ" sz="12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28" name="AutoShape 22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26" y="2015"/>
                  <a:ext cx="1086" cy="638"/>
                </a:xfrm>
                <a:prstGeom prst="rightArrow">
                  <a:avLst>
                    <a:gd name="adj1" fmla="val 75000"/>
                    <a:gd name="adj2" fmla="val 85118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cs-CZ" altLang="cs-CZ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29" name="AutoShape 2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033" y="2005"/>
                  <a:ext cx="1086" cy="639"/>
                </a:xfrm>
                <a:prstGeom prst="rightArrow">
                  <a:avLst>
                    <a:gd name="adj1" fmla="val 75000"/>
                    <a:gd name="adj2" fmla="val 84984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cs-CZ" altLang="cs-CZ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0" name="Rectangle 24"/>
                <p:cNvSpPr>
                  <a:spLocks noChangeArrowheads="1"/>
                </p:cNvSpPr>
                <p:nvPr/>
              </p:nvSpPr>
              <p:spPr bwMode="auto">
                <a:xfrm rot="16200000">
                  <a:off x="355" y="2115"/>
                  <a:ext cx="805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cs-CZ" altLang="cs-CZ" sz="1200" dirty="0">
                      <a:solidFill>
                        <a:srgbClr val="002060"/>
                      </a:solidFill>
                      <a:latin typeface="Candara" pitchFamily="34" charset="0"/>
                    </a:rPr>
                    <a:t>D-FMEA</a:t>
                  </a:r>
                  <a:endParaRPr lang="de-DE" altLang="cs-CZ" sz="14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1" name="AutoShape 2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760" y="1990"/>
                  <a:ext cx="1068" cy="639"/>
                </a:xfrm>
                <a:prstGeom prst="rightArrow">
                  <a:avLst>
                    <a:gd name="adj1" fmla="val 75000"/>
                    <a:gd name="adj2" fmla="val 75676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cs-CZ" altLang="cs-CZ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2" name="Line 26"/>
                <p:cNvSpPr>
                  <a:spLocks noChangeShapeType="1"/>
                </p:cNvSpPr>
                <p:nvPr/>
              </p:nvSpPr>
              <p:spPr bwMode="auto">
                <a:xfrm>
                  <a:off x="2825" y="3141"/>
                  <a:ext cx="0" cy="2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33" name="Rectangle 27"/>
                <p:cNvSpPr>
                  <a:spLocks noChangeArrowheads="1"/>
                </p:cNvSpPr>
                <p:nvPr/>
              </p:nvSpPr>
              <p:spPr bwMode="auto">
                <a:xfrm>
                  <a:off x="2040" y="3108"/>
                  <a:ext cx="739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cs-CZ" altLang="cs-CZ" sz="12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P</a:t>
                  </a:r>
                  <a:r>
                    <a:rPr lang="en-US" altLang="cs-CZ" sz="12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re- </a:t>
                  </a:r>
                </a:p>
                <a:p>
                  <a:r>
                    <a:rPr lang="en-US" altLang="cs-CZ" sz="12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production</a:t>
                  </a:r>
                  <a:endParaRPr lang="de-DE" altLang="cs-CZ" sz="12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4" name="Rectangle 28"/>
                <p:cNvSpPr>
                  <a:spLocks noChangeArrowheads="1"/>
                </p:cNvSpPr>
                <p:nvPr/>
              </p:nvSpPr>
              <p:spPr bwMode="auto">
                <a:xfrm>
                  <a:off x="2924" y="3165"/>
                  <a:ext cx="739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US" altLang="cs-CZ" sz="12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Production</a:t>
                  </a:r>
                  <a:endParaRPr lang="de-DE" altLang="cs-CZ" sz="12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5" name="Rectangle 29"/>
                <p:cNvSpPr>
                  <a:spLocks noChangeArrowheads="1"/>
                </p:cNvSpPr>
                <p:nvPr/>
              </p:nvSpPr>
              <p:spPr bwMode="auto">
                <a:xfrm>
                  <a:off x="4221" y="3168"/>
                  <a:ext cx="587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US" altLang="cs-CZ" sz="12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Lifetime</a:t>
                  </a:r>
                  <a:endParaRPr lang="de-DE" altLang="cs-CZ" sz="12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6" name="Rectangle 30"/>
                <p:cNvSpPr>
                  <a:spLocks noChangeArrowheads="1"/>
                </p:cNvSpPr>
                <p:nvPr/>
              </p:nvSpPr>
              <p:spPr bwMode="auto">
                <a:xfrm rot="16200000">
                  <a:off x="2946" y="1909"/>
                  <a:ext cx="671" cy="3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de-DE" altLang="cs-CZ" sz="12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Validation tests</a:t>
                  </a:r>
                  <a:endParaRPr lang="de-DE" altLang="cs-CZ" sz="12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23" y="890"/>
                  <a:ext cx="1475" cy="23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itchFamily="34" charset="0"/>
                    <a:buChar char=" "/>
                    <a:defRPr sz="2000">
                      <a:solidFill>
                        <a:srgbClr val="404040"/>
                      </a:solidFill>
                      <a:latin typeface="Calibri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>
                      <a:solidFill>
                        <a:srgbClr val="404040"/>
                      </a:solidFill>
                      <a:latin typeface="Calibri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cs-CZ" sz="1800" dirty="0" smtClean="0">
                      <a:solidFill>
                        <a:schemeClr val="bg1"/>
                      </a:solidFill>
                      <a:latin typeface="Candara" pitchFamily="34" charset="0"/>
                    </a:rPr>
                    <a:t>Preventive costs</a:t>
                  </a:r>
                  <a:endParaRPr lang="de-DE" altLang="cs-CZ" sz="1800" dirty="0">
                    <a:solidFill>
                      <a:schemeClr val="bg1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202" y="900"/>
                  <a:ext cx="1370" cy="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itchFamily="34" charset="0"/>
                    <a:buChar char=" "/>
                    <a:defRPr sz="2000">
                      <a:solidFill>
                        <a:srgbClr val="404040"/>
                      </a:solidFill>
                      <a:latin typeface="Calibri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>
                      <a:solidFill>
                        <a:srgbClr val="404040"/>
                      </a:solidFill>
                      <a:latin typeface="Calibri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de-DE" altLang="cs-CZ" sz="14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32" y="890"/>
                  <a:ext cx="1475" cy="23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itchFamily="34" charset="0"/>
                    <a:buChar char=" "/>
                    <a:defRPr sz="2000">
                      <a:solidFill>
                        <a:srgbClr val="404040"/>
                      </a:solidFill>
                      <a:latin typeface="Calibri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>
                      <a:solidFill>
                        <a:srgbClr val="404040"/>
                      </a:solidFill>
                      <a:latin typeface="Calibri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>
                      <a:solidFill>
                        <a:srgbClr val="404040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cs-CZ" sz="18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Warranty costs</a:t>
                  </a:r>
                  <a:r>
                    <a:rPr lang="cs-CZ" altLang="cs-CZ" sz="1800" dirty="0" smtClean="0">
                      <a:solidFill>
                        <a:srgbClr val="002060"/>
                      </a:solidFill>
                      <a:latin typeface="Candara" pitchFamily="34" charset="0"/>
                    </a:rPr>
                    <a:t> </a:t>
                  </a:r>
                  <a:endParaRPr lang="cs-CZ" altLang="cs-CZ" sz="1800" dirty="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40" name="Rectangle 38"/>
                <p:cNvSpPr>
                  <a:spLocks noChangeArrowheads="1"/>
                </p:cNvSpPr>
                <p:nvPr/>
              </p:nvSpPr>
              <p:spPr bwMode="auto">
                <a:xfrm rot="16200000">
                  <a:off x="1153" y="2107"/>
                  <a:ext cx="805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cs-CZ" altLang="cs-CZ" sz="1200">
                      <a:solidFill>
                        <a:srgbClr val="002060"/>
                      </a:solidFill>
                      <a:latin typeface="Candara" pitchFamily="34" charset="0"/>
                    </a:rPr>
                    <a:t>P-FMEA</a:t>
                  </a:r>
                  <a:endParaRPr lang="cs-CZ" altLang="cs-CZ" sz="1400">
                    <a:solidFill>
                      <a:srgbClr val="002060"/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592986" y="1294251"/>
                <a:ext cx="1800000" cy="36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800" dirty="0" smtClean="0">
                    <a:solidFill>
                      <a:srgbClr val="002060"/>
                    </a:solidFill>
                    <a:latin typeface="Candara" pitchFamily="34" charset="0"/>
                  </a:rPr>
                  <a:t>Cost of validation </a:t>
                </a:r>
                <a:endParaRPr lang="en-GB" sz="1800" dirty="0">
                  <a:solidFill>
                    <a:srgbClr val="002060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942277" y="5014409"/>
              <a:ext cx="32351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andara" panose="020E0502030303020204" pitchFamily="34" charset="0"/>
                </a:rPr>
                <a:t>Manufacturer / supplier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222" y="4032223"/>
              <a:ext cx="655055" cy="49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45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65" y="1523456"/>
            <a:ext cx="8856486" cy="36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17675" y="186352"/>
            <a:ext cx="82296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Risk Assessment with FMEA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1926610" y="6448264"/>
            <a:ext cx="12000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65" y="1523456"/>
            <a:ext cx="8856486" cy="36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081524" y="2600870"/>
            <a:ext cx="2958318" cy="3568631"/>
            <a:chOff x="6081524" y="2600870"/>
            <a:chExt cx="2958318" cy="3568631"/>
          </a:xfrm>
        </p:grpSpPr>
        <p:sp>
          <p:nvSpPr>
            <p:cNvPr id="39" name="Rectangle 38"/>
            <p:cNvSpPr/>
            <p:nvPr/>
          </p:nvSpPr>
          <p:spPr>
            <a:xfrm>
              <a:off x="6081524" y="2600870"/>
              <a:ext cx="269229" cy="63763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1524" y="5246171"/>
              <a:ext cx="295831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How capable are we of detecting the failure mode with our current controls?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2254" y="2600869"/>
            <a:ext cx="3978089" cy="2717611"/>
            <a:chOff x="5042254" y="2600869"/>
            <a:chExt cx="3978089" cy="2717611"/>
          </a:xfrm>
        </p:grpSpPr>
        <p:sp>
          <p:nvSpPr>
            <p:cNvPr id="24" name="Rectangle 23"/>
            <p:cNvSpPr/>
            <p:nvPr/>
          </p:nvSpPr>
          <p:spPr>
            <a:xfrm>
              <a:off x="5042254" y="2600869"/>
              <a:ext cx="1039270" cy="610417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28522" y="4949148"/>
              <a:ext cx="38918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Document current process controls!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66029" y="2600870"/>
            <a:ext cx="3068281" cy="2401238"/>
            <a:chOff x="4766029" y="2600870"/>
            <a:chExt cx="3068281" cy="2401238"/>
          </a:xfrm>
        </p:grpSpPr>
        <p:sp>
          <p:nvSpPr>
            <p:cNvPr id="33" name="Rectangle 32"/>
            <p:cNvSpPr/>
            <p:nvPr/>
          </p:nvSpPr>
          <p:spPr>
            <a:xfrm>
              <a:off x="4766029" y="2600870"/>
              <a:ext cx="276225" cy="63353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4141" y="4632776"/>
              <a:ext cx="29301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Potential for occurrence!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6950" y="2598344"/>
            <a:ext cx="4846462" cy="2091671"/>
            <a:chOff x="3406950" y="2598344"/>
            <a:chExt cx="4846462" cy="2091671"/>
          </a:xfrm>
        </p:grpSpPr>
        <p:sp>
          <p:nvSpPr>
            <p:cNvPr id="29" name="Rectangle 28"/>
            <p:cNvSpPr/>
            <p:nvPr/>
          </p:nvSpPr>
          <p:spPr>
            <a:xfrm>
              <a:off x="3406950" y="2598344"/>
              <a:ext cx="1359079" cy="615934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06950" y="4320683"/>
              <a:ext cx="48464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Identify potential root causes of failure mode!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30725" y="2598344"/>
            <a:ext cx="3914775" cy="1739539"/>
            <a:chOff x="3130725" y="2598344"/>
            <a:chExt cx="3914775" cy="1739539"/>
          </a:xfrm>
        </p:grpSpPr>
        <p:sp>
          <p:nvSpPr>
            <p:cNvPr id="26" name="Rectangle 25"/>
            <p:cNvSpPr/>
            <p:nvPr/>
          </p:nvSpPr>
          <p:spPr>
            <a:xfrm>
              <a:off x="3130725" y="2598344"/>
              <a:ext cx="276225" cy="614284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30725" y="3968551"/>
              <a:ext cx="39147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Determine Severity of failure mode!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33601" y="2598343"/>
            <a:ext cx="4004365" cy="1383028"/>
            <a:chOff x="2133601" y="2598343"/>
            <a:chExt cx="4004365" cy="1383028"/>
          </a:xfrm>
        </p:grpSpPr>
        <p:sp>
          <p:nvSpPr>
            <p:cNvPr id="16" name="Rectangle 15"/>
            <p:cNvSpPr/>
            <p:nvPr/>
          </p:nvSpPr>
          <p:spPr>
            <a:xfrm>
              <a:off x="2133601" y="2598343"/>
              <a:ext cx="997124" cy="612943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75566" y="3612039"/>
              <a:ext cx="3962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Identify consequences of that failure!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9200" y="2600869"/>
            <a:ext cx="4724400" cy="1006963"/>
            <a:chOff x="228600" y="2600869"/>
            <a:chExt cx="4724400" cy="1006963"/>
          </a:xfrm>
        </p:grpSpPr>
        <p:sp>
          <p:nvSpPr>
            <p:cNvPr id="7" name="Rectangle 6"/>
            <p:cNvSpPr/>
            <p:nvPr/>
          </p:nvSpPr>
          <p:spPr>
            <a:xfrm>
              <a:off x="228600" y="2600869"/>
              <a:ext cx="914400" cy="637631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7174" y="3238500"/>
              <a:ext cx="46958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Identify failure modes at each process step!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1714132" y="200166"/>
            <a:ext cx="82296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Risk Assessment with FMEA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5435" y="2598343"/>
            <a:ext cx="6546386" cy="3856601"/>
            <a:chOff x="85435" y="2598343"/>
            <a:chExt cx="6546386" cy="3856601"/>
          </a:xfrm>
        </p:grpSpPr>
        <p:sp>
          <p:nvSpPr>
            <p:cNvPr id="42" name="Rectangle 41"/>
            <p:cNvSpPr/>
            <p:nvPr/>
          </p:nvSpPr>
          <p:spPr>
            <a:xfrm>
              <a:off x="6346953" y="2598343"/>
              <a:ext cx="284868" cy="612943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5435" y="5316171"/>
              <a:ext cx="5943600" cy="1138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Risk Priority Number (RPN).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Highest # equals Highest Risk!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Severity x Occurrence x Detectability = RPN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Use Like Pareto Chart to identify what items to address first.</a:t>
              </a: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Action Button: Home 34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Slide Number Placeholder 1"/>
          <p:cNvSpPr txBox="1">
            <a:spLocks/>
          </p:cNvSpPr>
          <p:nvPr/>
        </p:nvSpPr>
        <p:spPr>
          <a:xfrm>
            <a:off x="1926610" y="6448264"/>
            <a:ext cx="12000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1926610" y="6448264"/>
            <a:ext cx="12000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717675" y="48352"/>
            <a:ext cx="82296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Risk Assessment with FMEA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1112"/>
            <a:ext cx="1209674" cy="66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560" y="948511"/>
            <a:ext cx="5064790" cy="2801344"/>
            <a:chOff x="21560" y="948511"/>
            <a:chExt cx="5064790" cy="28013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0" y="1232669"/>
              <a:ext cx="5064790" cy="2517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 bwMode="auto">
            <a:xfrm>
              <a:off x="39469" y="948511"/>
              <a:ext cx="646331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prstTxWarp prst="textNoShape">
                <a:avLst/>
              </a:prstTxWarp>
              <a:spAutoFit/>
            </a:bodyPr>
            <a:lstStyle/>
            <a:p>
              <a:pPr marR="0" algn="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00000"/>
                <a:tabLst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-109" charset="0"/>
                  <a:ea typeface="ヒラギノ角ゴ Pro W3" pitchFamily="-109" charset="-128"/>
                  <a:cs typeface="Arial"/>
                </a:rPr>
                <a:t>Severity</a:t>
              </a:r>
              <a:endPara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44" y="3842513"/>
            <a:ext cx="5086350" cy="2529712"/>
            <a:chOff x="39469" y="3842513"/>
            <a:chExt cx="5086350" cy="252971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9" y="4102683"/>
              <a:ext cx="5086350" cy="2269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63282" y="3842513"/>
              <a:ext cx="845103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prstTxWarp prst="textNoShape">
                <a:avLst/>
              </a:prstTxWarp>
              <a:spAutoFit/>
            </a:bodyPr>
            <a:lstStyle/>
            <a:p>
              <a:pPr marR="0" algn="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00000"/>
                <a:tabLst/>
              </a:pPr>
              <a:r>
                <a:rPr lang="en-US" sz="1000" dirty="0" smtClean="0">
                  <a:solidFill>
                    <a:schemeClr val="tx1"/>
                  </a:solidFill>
                  <a:latin typeface="Arial" pitchFamily="-109" charset="0"/>
                  <a:ea typeface="ヒラギノ角ゴ Pro W3" pitchFamily="-109" charset="-128"/>
                  <a:cs typeface="Arial"/>
                </a:rPr>
                <a:t>Occurrence</a:t>
              </a:r>
              <a:endPara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6350" y="2245040"/>
            <a:ext cx="4057650" cy="2227422"/>
            <a:chOff x="5086350" y="2245040"/>
            <a:chExt cx="4057650" cy="222742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350" y="2523372"/>
              <a:ext cx="4057650" cy="1949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5127625" y="2245040"/>
              <a:ext cx="723275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prstTxWarp prst="textNoShape">
                <a:avLst/>
              </a:prstTxWarp>
              <a:spAutoFit/>
            </a:bodyPr>
            <a:lstStyle/>
            <a:p>
              <a:pPr marR="0" algn="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00000"/>
                <a:tabLst/>
              </a:pPr>
              <a:r>
                <a:rPr lang="en-US" sz="1000" noProof="0" dirty="0" smtClean="0">
                  <a:solidFill>
                    <a:schemeClr val="tx1"/>
                  </a:solidFill>
                  <a:latin typeface="Arial" pitchFamily="-109" charset="0"/>
                  <a:ea typeface="ヒラギノ角ゴ Pro W3" pitchFamily="-109" charset="-128"/>
                  <a:cs typeface="Arial"/>
                </a:rPr>
                <a:t>Detection</a:t>
              </a:r>
              <a:endPara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2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9144000" cy="377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107931"/>
            <a:ext cx="9144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CASTING ATTACH TORQUE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2135" y="3154097"/>
            <a:ext cx="762000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 TORQUE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9723" y="3789692"/>
            <a:ext cx="838200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UNDER TORQUE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2135" y="4465766"/>
            <a:ext cx="822512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CROSS THREAD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3107931"/>
            <a:ext cx="7620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CASTING FRACTURE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2224" y="3743526"/>
            <a:ext cx="7620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CASTING SEPARATION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4419600"/>
            <a:ext cx="7620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CASTING SEPARATION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2481" y="3154097"/>
            <a:ext cx="316007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1482" y="4465766"/>
            <a:ext cx="158003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0444" y="3789692"/>
            <a:ext cx="158003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3105100"/>
            <a:ext cx="9144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TORQUE WRENCH NOT </a:t>
            </a:r>
            <a:r>
              <a:rPr lang="en-US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CONTROLLED</a:t>
            </a:r>
            <a:endParaRPr lang="en-US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7088" y="3743525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TORQUE WRENCH NOT </a:t>
            </a:r>
            <a:r>
              <a:rPr lang="en-US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USED/ CONTROLLED</a:t>
            </a:r>
            <a:endParaRPr lang="en-US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7088" y="4419600"/>
            <a:ext cx="9144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LEAD IN ON  BOLT THREAD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3143952"/>
            <a:ext cx="158003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5400" y="3097785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DC TORQUE WRENCH USED / LINKED TO OMS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2200" y="3143952"/>
            <a:ext cx="158003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3904" y="3140649"/>
            <a:ext cx="316007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04008" y="2969431"/>
            <a:ext cx="8330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TORQUE ALARM AND CALIBRATION AT START UP.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78860" y="3100333"/>
            <a:ext cx="844924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JENNY TONE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43898" y="3097785"/>
            <a:ext cx="316007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08915" y="3107648"/>
            <a:ext cx="158003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34718" y="3107931"/>
            <a:ext cx="304801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1315" y="3108692"/>
            <a:ext cx="158003" cy="1846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90468" y="1447800"/>
            <a:ext cx="2053132" cy="2539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Action Button: Home 45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Slide Number Placeholder 1"/>
          <p:cNvSpPr txBox="1">
            <a:spLocks/>
          </p:cNvSpPr>
          <p:nvPr/>
        </p:nvSpPr>
        <p:spPr>
          <a:xfrm>
            <a:off x="1926610" y="6448264"/>
            <a:ext cx="12000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1717675" y="186352"/>
            <a:ext cx="82296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Risk Assessment with FMEA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1" y="4978395"/>
            <a:ext cx="2957500" cy="146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444" y="4976603"/>
            <a:ext cx="3285491" cy="14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935" y="4978395"/>
            <a:ext cx="2693884" cy="129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38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188" y="95250"/>
            <a:ext cx="4887912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Risk Priority Number (RPN)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04900" y="2171700"/>
            <a:ext cx="7086600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altLang="en-US" sz="24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RPN is the product of the severity, occurrence, and detection scores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2AEC7AF-27C3-4545-A9C8-F6DD5518B680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24</a:t>
            </a:fld>
            <a:endParaRPr lang="en-US" altLang="en-US" sz="1400" dirty="0">
              <a:latin typeface="Franklin Gothic Book" pitchFamily="34" charset="0"/>
            </a:endParaRPr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1104900" y="40767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dirty="0">
                <a:latin typeface="Arial Narrow" pitchFamily="34" charset="0"/>
              </a:rPr>
              <a:t>Severity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2984500" y="40767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dirty="0">
                <a:latin typeface="Arial Narrow" pitchFamily="34" charset="0"/>
              </a:rPr>
              <a:t>Occurrence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4864100" y="40767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dirty="0">
                <a:latin typeface="Arial Narrow" pitchFamily="34" charset="0"/>
              </a:rPr>
              <a:t>Detection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048500" y="40767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RPN</a:t>
            </a:r>
            <a:endParaRPr lang="en-US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2527300" y="40767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Tahoma" pitchFamily="34" charset="0"/>
              </a:rPr>
              <a:t>X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4381500" y="40767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Tahoma" pitchFamily="34" charset="0"/>
              </a:rPr>
              <a:t>X</a:t>
            </a: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6375400" y="40767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Tahoma" pitchFamily="34" charset="0"/>
              </a:rPr>
              <a:t>=</a:t>
            </a:r>
          </a:p>
        </p:txBody>
      </p: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188" y="95250"/>
            <a:ext cx="4887912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FMEA, 10 Steps Checklist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2AEC7AF-27C3-4545-A9C8-F6DD5518B680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25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0819" y="1217889"/>
            <a:ext cx="86079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10 Steps to Conduct a </a:t>
            </a:r>
            <a:r>
              <a:rPr lang="en-US" sz="2800" b="1" dirty="0" smtClean="0">
                <a:latin typeface="Calibri" panose="020F0502020204030204" pitchFamily="34" charset="0"/>
              </a:rPr>
              <a:t>PFMEA</a:t>
            </a:r>
          </a:p>
          <a:p>
            <a:r>
              <a:rPr lang="en-US" sz="1600" b="1" dirty="0" smtClean="0">
                <a:latin typeface="Calibri" panose="020F0502020204030204" pitchFamily="34" charset="0"/>
                <a:hlinkClick r:id="rId4"/>
              </a:rPr>
              <a:t>1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latin typeface="Calibri" panose="020F0502020204030204" pitchFamily="34" charset="0"/>
              </a:rPr>
              <a:t>Review </a:t>
            </a:r>
            <a:r>
              <a:rPr lang="en-US" sz="1800" b="1" dirty="0">
                <a:latin typeface="Calibri" panose="020F0502020204030204" pitchFamily="34" charset="0"/>
              </a:rPr>
              <a:t>the process</a:t>
            </a:r>
            <a:r>
              <a:rPr lang="en-US" sz="1800" dirty="0">
                <a:latin typeface="Calibri" panose="020F0502020204030204" pitchFamily="34" charset="0"/>
              </a:rPr>
              <a:t>—Use a process flowchart to identify each </a:t>
            </a:r>
            <a:r>
              <a:rPr lang="en-US" sz="1800" dirty="0" smtClean="0">
                <a:latin typeface="Calibri" panose="020F0502020204030204" pitchFamily="34" charset="0"/>
              </a:rPr>
              <a:t>process component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Brainstorm potential failure modes</a:t>
            </a:r>
            <a:r>
              <a:rPr lang="en-US" sz="1800" dirty="0">
                <a:latin typeface="Calibri" panose="020F0502020204030204" pitchFamily="34" charset="0"/>
              </a:rPr>
              <a:t>—Review existing documentation and data for </a:t>
            </a:r>
            <a:r>
              <a:rPr lang="en-US" sz="1800" dirty="0" smtClean="0">
                <a:latin typeface="Calibri" panose="020F0502020204030204" pitchFamily="34" charset="0"/>
              </a:rPr>
              <a:t>clues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List potential effects of failure</a:t>
            </a:r>
            <a:r>
              <a:rPr lang="en-US" sz="1800" dirty="0">
                <a:latin typeface="Calibri" panose="020F0502020204030204" pitchFamily="34" charset="0"/>
              </a:rPr>
              <a:t>—There may be more than one for each </a:t>
            </a:r>
            <a:r>
              <a:rPr lang="en-US" sz="1800" dirty="0" smtClean="0">
                <a:latin typeface="Calibri" panose="020F0502020204030204" pitchFamily="34" charset="0"/>
              </a:rPr>
              <a:t>failure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Assign Severity rankings</a:t>
            </a:r>
            <a:r>
              <a:rPr lang="en-US" sz="1800" dirty="0">
                <a:latin typeface="Calibri" panose="020F0502020204030204" pitchFamily="34" charset="0"/>
              </a:rPr>
              <a:t>—Based on the severity of the consequences of </a:t>
            </a:r>
            <a:r>
              <a:rPr lang="en-US" sz="1800" dirty="0" smtClean="0">
                <a:latin typeface="Calibri" panose="020F0502020204030204" pitchFamily="34" charset="0"/>
              </a:rPr>
              <a:t>failure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Assign Occurrence rankings</a:t>
            </a:r>
            <a:r>
              <a:rPr lang="en-US" sz="1800" dirty="0">
                <a:latin typeface="Calibri" panose="020F0502020204030204" pitchFamily="34" charset="0"/>
              </a:rPr>
              <a:t>—Based on how frequently the cause of the failure is likely to </a:t>
            </a:r>
            <a:r>
              <a:rPr lang="en-US" sz="1800" dirty="0" smtClean="0">
                <a:latin typeface="Calibri" panose="020F0502020204030204" pitchFamily="34" charset="0"/>
              </a:rPr>
              <a:t>occur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Assign Detection rankings</a:t>
            </a:r>
            <a:r>
              <a:rPr lang="en-US" sz="1800" dirty="0">
                <a:latin typeface="Calibri" panose="020F0502020204030204" pitchFamily="34" charset="0"/>
              </a:rPr>
              <a:t>—Based on the chances the failure will be detected prior to the customer finding </a:t>
            </a:r>
            <a:r>
              <a:rPr lang="en-US" sz="1800" dirty="0" smtClean="0">
                <a:latin typeface="Calibri" panose="020F0502020204030204" pitchFamily="34" charset="0"/>
              </a:rPr>
              <a:t>it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Calculate the RPN</a:t>
            </a:r>
            <a:r>
              <a:rPr lang="en-US" sz="1800" dirty="0">
                <a:latin typeface="Calibri" panose="020F0502020204030204" pitchFamily="34" charset="0"/>
              </a:rPr>
              <a:t>—Severity X Occurrence X </a:t>
            </a:r>
            <a:r>
              <a:rPr lang="en-US" sz="1800" dirty="0" smtClean="0">
                <a:latin typeface="Calibri" panose="020F0502020204030204" pitchFamily="34" charset="0"/>
              </a:rPr>
              <a:t>Detection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Develop the action plan</a:t>
            </a:r>
            <a:r>
              <a:rPr lang="en-US" sz="1800" dirty="0">
                <a:latin typeface="Calibri" panose="020F0502020204030204" pitchFamily="34" charset="0"/>
              </a:rPr>
              <a:t>—Define who will do what by </a:t>
            </a:r>
            <a:r>
              <a:rPr lang="en-US" sz="1800" dirty="0" smtClean="0">
                <a:latin typeface="Calibri" panose="020F0502020204030204" pitchFamily="34" charset="0"/>
              </a:rPr>
              <a:t>when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Take action</a:t>
            </a:r>
            <a:r>
              <a:rPr lang="en-US" sz="1800" dirty="0">
                <a:latin typeface="Calibri" panose="020F0502020204030204" pitchFamily="34" charset="0"/>
              </a:rPr>
              <a:t>—Implement the improvements identified by your PFMEA </a:t>
            </a:r>
            <a:r>
              <a:rPr lang="en-US" sz="1800" dirty="0" smtClean="0">
                <a:latin typeface="Calibri" panose="020F0502020204030204" pitchFamily="34" charset="0"/>
              </a:rPr>
              <a:t>team</a:t>
            </a:r>
            <a:endParaRPr lang="en-US" sz="18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</a:rPr>
              <a:t>Calculate the resulting RPN</a:t>
            </a:r>
            <a:r>
              <a:rPr lang="en-US" sz="1800" dirty="0">
                <a:latin typeface="Calibri" panose="020F0502020204030204" pitchFamily="34" charset="0"/>
              </a:rPr>
              <a:t>—Re-evaluate each of the potential failures once improvements have been made and determine the impact of the </a:t>
            </a:r>
            <a:r>
              <a:rPr lang="en-US" sz="1800" dirty="0" smtClean="0">
                <a:latin typeface="Calibri" panose="020F0502020204030204" pitchFamily="34" charset="0"/>
              </a:rPr>
              <a:t>improvements</a:t>
            </a:r>
            <a:endParaRPr lang="en-US" sz="1800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FMEA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58209" y="1142142"/>
            <a:ext cx="8034596" cy="4834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141287">
              <a:buNone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Purpose of the FMEA</a:t>
            </a:r>
            <a:r>
              <a:rPr lang="en-US" altLang="en-US" sz="28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:</a:t>
            </a:r>
            <a:endParaRPr lang="en-US" altLang="en-US" sz="2800" dirty="0" smtClean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Methodology that facilitates process improvement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Identifies and eliminates concerns early in the development of a process or design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Improve internal and external customer satisfaction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Risk Management tool, focuses on prevention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FMEA may be a customer requirement (likely contractual, Level 3 PPAP, ISO 9001)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C2FC76A-8198-4DCD-A6B4-9E5E36E26F0F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3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17675" y="95250"/>
            <a:ext cx="61690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Purpose of the FMEA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Learning FMEA, Training Objectives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861756" y="1296941"/>
            <a:ext cx="7521575" cy="3579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Training Objectives: 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 understand the use of Failure Modes and Effect Analysis(FMEA)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 learn the steps to developing FMEAs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 summarize the different types of FMEAs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 learn how to link the FMEA to other Process tools</a:t>
            </a:r>
          </a:p>
          <a:p>
            <a:pPr>
              <a:spcBef>
                <a:spcPct val="30000"/>
              </a:spcBef>
              <a:buFont typeface="Wingdings 2" pitchFamily="18" charset="2"/>
              <a:buNone/>
            </a:pPr>
            <a:endParaRPr lang="en-US" altLang="en-US" sz="2800" dirty="0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>
              <a:spcBef>
                <a:spcPct val="30000"/>
              </a:spcBef>
            </a:pPr>
            <a:endParaRPr lang="en-US" altLang="en-US" sz="2800" dirty="0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A4D32F8-D8B1-4A86-9FA1-81D46236678D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4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926610" y="6448264"/>
            <a:ext cx="13163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FMEA, Summary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87145" y="1142669"/>
            <a:ext cx="8548893" cy="49285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FMEA, a mathematical way to identify: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failure modes, the ways in which a product or process can fail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the Effects and </a:t>
            </a:r>
            <a:r>
              <a:rPr lang="en-US" altLang="en-US" sz="2600" u="sng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Severity</a:t>
            </a: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 of a failure mode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Potential </a:t>
            </a:r>
            <a:r>
              <a:rPr lang="en-US" sz="2600" dirty="0">
                <a:latin typeface="Calibri" panose="020F0502020204030204" pitchFamily="34" charset="0"/>
              </a:rPr>
              <a:t>causes of the failure </a:t>
            </a:r>
            <a:r>
              <a:rPr lang="en-US" sz="2600" dirty="0" smtClean="0">
                <a:latin typeface="Calibri" panose="020F0502020204030204" pitchFamily="34" charset="0"/>
              </a:rPr>
              <a:t>mode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the </a:t>
            </a:r>
            <a:r>
              <a:rPr lang="en-US" sz="2600" u="sng" dirty="0" smtClean="0">
                <a:latin typeface="Calibri" panose="020F0502020204030204" pitchFamily="34" charset="0"/>
              </a:rPr>
              <a:t>Occurrence</a:t>
            </a:r>
            <a:r>
              <a:rPr lang="en-US" sz="2600" dirty="0" smtClean="0">
                <a:latin typeface="Calibri" panose="020F0502020204030204" pitchFamily="34" charset="0"/>
              </a:rPr>
              <a:t> of a failure mode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the </a:t>
            </a:r>
            <a:r>
              <a:rPr lang="en-US" sz="2600" u="sng" dirty="0" smtClean="0">
                <a:latin typeface="Calibri" panose="020F0502020204030204" pitchFamily="34" charset="0"/>
              </a:rPr>
              <a:t>Detection</a:t>
            </a:r>
            <a:r>
              <a:rPr lang="en-US" sz="2600" dirty="0" smtClean="0">
                <a:latin typeface="Calibri" panose="020F0502020204030204" pitchFamily="34" charset="0"/>
              </a:rPr>
              <a:t> of a failure mode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the </a:t>
            </a:r>
            <a:r>
              <a:rPr lang="en-US" altLang="en-US" sz="26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level of risk (</a:t>
            </a:r>
            <a:r>
              <a:rPr lang="en-US" altLang="en-US" sz="2600" u="sng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Risk Priority Number</a:t>
            </a: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)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actions that should be taken to reduce the RPN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316B35C-AAC7-44D0-BAF5-BD95D6BB1B74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5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92395" y="5375640"/>
            <a:ext cx="800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RPN = Severity X Occurrence X Detection</a:t>
            </a:r>
          </a:p>
        </p:txBody>
      </p:sp>
    </p:spTree>
    <p:extLst>
      <p:ext uri="{BB962C8B-B14F-4D97-AF65-F5344CB8AC3E}">
        <p14:creationId xmlns:p14="http://schemas.microsoft.com/office/powerpoint/2010/main" val="14497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Benefits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1E28566-B0F9-439E-ADB4-38A1BB92FA47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6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1717675" y="95250"/>
            <a:ext cx="61690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FMEA, Inputs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4753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87145" y="1191582"/>
            <a:ext cx="83678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</a:t>
            </a: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nputs might </a:t>
            </a:r>
            <a:r>
              <a:rPr lang="en-US" altLang="en-US" sz="32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include other </a:t>
            </a: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tools </a:t>
            </a:r>
            <a:r>
              <a:rPr lang="en-US" altLang="en-US" sz="32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such </a:t>
            </a: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as:</a:t>
            </a:r>
          </a:p>
          <a:p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D-FMEA (Part and Assembly level) Defines VOC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Customer 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CTQ Flow down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Quality Function Deployment (House Of Quality)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Risk assessments</a:t>
            </a:r>
          </a:p>
          <a:p>
            <a:pPr lvl="1"/>
            <a:endParaRPr lang="en-US" altLang="en-US" sz="2000" dirty="0" smtClean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P-FMEA (Process level) Delivers VOC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Process flowchart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Sequence Of Events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Process Tooling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Poka-Yoke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FMEA, Application Examples</a:t>
            </a:r>
          </a:p>
        </p:txBody>
      </p:sp>
      <p:sp>
        <p:nvSpPr>
          <p:cNvPr id="16388" name="Rectangle 1029"/>
          <p:cNvSpPr>
            <a:spLocks noGrp="1" noChangeArrowheads="1"/>
          </p:cNvSpPr>
          <p:nvPr>
            <p:ph idx="1"/>
          </p:nvPr>
        </p:nvSpPr>
        <p:spPr>
          <a:xfrm>
            <a:off x="387145" y="1270259"/>
            <a:ext cx="8278391" cy="488599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There are several situations where an FMEA is the optimal tool to identify risk: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Process-FMEA: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Introducing a new process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Reviewing existing processes after modifications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Introduce new Part Numbers on an existing Production Line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Design-FMEA: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Introducing a new Design, Part, </a:t>
            </a:r>
            <a:r>
              <a:rPr lang="en-US" altLang="en-US" sz="3100" dirty="0">
                <a:latin typeface="Calibri" panose="020F0502020204030204" pitchFamily="34" charset="0"/>
              </a:rPr>
              <a:t>S</a:t>
            </a:r>
            <a:r>
              <a:rPr lang="en-US" altLang="en-US" sz="3100" dirty="0" smtClean="0">
                <a:latin typeface="Calibri" panose="020F0502020204030204" pitchFamily="34" charset="0"/>
              </a:rPr>
              <a:t>ub Assembly or Assembly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Use an existing Design for another application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dirty="0" smtClean="0">
                <a:latin typeface="Calibri" panose="020F0502020204030204" pitchFamily="34" charset="0"/>
              </a:rPr>
              <a:t>Reviewing existing Designs after modifications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endParaRPr lang="en-US" altLang="en-US" sz="24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104B53E-E48C-4AA4-842B-42CCAF9BF63E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7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926609" y="6448264"/>
            <a:ext cx="12492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What Is A Failure Mode?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858837" y="1004444"/>
            <a:ext cx="7521575" cy="5364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 </a:t>
            </a:r>
            <a:r>
              <a:rPr lang="en-US" altLang="en-US" sz="2400" b="1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Failure Mode</a:t>
            </a:r>
            <a:r>
              <a:rPr lang="en-US" altLang="en-US" sz="24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The way in which the component, subassembly, product or process could fail to perform its intended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Failure modes may be the result of previous operations or may cause next operations to fail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Things that could go wrong </a:t>
            </a:r>
            <a:r>
              <a:rPr lang="en-US" altLang="en-US" sz="2400" u="sng" dirty="0" smtClean="0">
                <a:solidFill>
                  <a:srgbClr val="FF0000"/>
                </a:solidFill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INTERNALLY</a:t>
            </a:r>
            <a:r>
              <a:rPr lang="en-US" altLang="en-US" sz="24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: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Warehouse</a:t>
            </a:r>
            <a:endParaRPr lang="en-US" altLang="en-US" dirty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Production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Things that could go wrong </a:t>
            </a:r>
            <a:r>
              <a:rPr lang="en-US" altLang="en-US" sz="2400" u="sng" dirty="0" smtClean="0">
                <a:solidFill>
                  <a:srgbClr val="FF0000"/>
                </a:solidFill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EXTERNALLY</a:t>
            </a:r>
            <a:r>
              <a:rPr lang="en-US" altLang="en-US" sz="24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: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Supplier Location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Final Customer</a:t>
            </a:r>
            <a:endParaRPr lang="en-US" altLang="en-US" dirty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marL="457200" lvl="1" indent="0">
              <a:buNone/>
            </a:pPr>
            <a:endParaRPr lang="en-US" altLang="en-US" dirty="0" smtClean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lvl="2"/>
            <a:endParaRPr lang="en-US" altLang="en-US" dirty="0" smtClean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lvl="2"/>
            <a:endParaRPr lang="en-US" altLang="en-US" dirty="0" smtClean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B900F0-37B3-40FE-9566-52E3A8FCAD3F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8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4753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778060" y="95249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When to Conduct an FMEA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50150"/>
            <a:ext cx="8001000" cy="46997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2400" dirty="0"/>
              <a:t>When to Conduct an </a:t>
            </a:r>
            <a:r>
              <a:rPr lang="en-US" altLang="en-US" sz="2400" dirty="0" smtClean="0"/>
              <a:t>FMEA?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Early in the New Product Introduction (A-Build) complete for B build.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When new systems, products, and processes are being designed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When existing designs or processes are being changed, FMEA’s to be updated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When process improvements are made due to Corrective Action Requests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5B2C7F0-9315-40E3-A4BF-723E3B002D18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9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926609" y="6448264"/>
            <a:ext cx="13868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10&quot;&gt;&lt;object type=&quot;3&quot; unique_id=&quot;10111&quot;&gt;&lt;property id=&quot;20148&quot; value=&quot;5&quot;/&gt;&lt;property id=&quot;20300&quot; value=&quot;Slide 2 - &amp;quot;Analyze &amp;#x0D;&amp;#x0A;Opportunity Part 1&amp;quot;&quot;/&gt;&lt;property id=&quot;20307&quot; value=&quot;256&quot;/&gt;&lt;/object&gt;&lt;object type=&quot;3&quot; unique_id=&quot;10112&quot;&gt;&lt;property id=&quot;20148&quot; value=&quot;5&quot;/&gt;&lt;property id=&quot;20300&quot; value=&quot;Slide 3 - &amp;quot;Learning Objectives&amp;quot;&quot;/&gt;&lt;property id=&quot;20307&quot; value=&quot;267&quot;/&gt;&lt;/object&gt;&lt;object type=&quot;3&quot; unique_id=&quot;10113&quot;&gt;&lt;property id=&quot;20148&quot; value=&quot;5&quot;/&gt;&lt;property id=&quot;20300&quot; value=&quot;Slide 4 - &amp;quot;What’s In It for Me?&amp;quot;&quot;/&gt;&lt;property id=&quot;20307&quot; value=&quot;303&quot;/&gt;&lt;/object&gt;&lt;object type=&quot;3&quot; unique_id=&quot;10114&quot;&gt;&lt;property id=&quot;20148&quot; value=&quot;5&quot;/&gt;&lt;property id=&quot;20300&quot; value=&quot;Slide 5 - &amp;quot;Application Examples&amp;quot;&quot;/&gt;&lt;property id=&quot;20307&quot; value=&quot;268&quot;/&gt;&lt;/object&gt;&lt;object type=&quot;3&quot; unique_id=&quot;10115&quot;&gt;&lt;property id=&quot;20148&quot; value=&quot;5&quot;/&gt;&lt;property id=&quot;20300&quot; value=&quot;Slide 6 - &amp;quot;What Is A Failure Mode?&amp;quot;&quot;/&gt;&lt;property id=&quot;20307&quot; value=&quot;274&quot;/&gt;&lt;/object&gt;&lt;object type=&quot;3&quot; unique_id=&quot;10116&quot;&gt;&lt;property id=&quot;20148&quot; value=&quot;5&quot;/&gt;&lt;property id=&quot;20300&quot; value=&quot;Slide 7 - &amp;quot;FMEA&amp;quot;&quot;/&gt;&lt;property id=&quot;20307&quot; value=&quot;270&quot;/&gt;&lt;/object&gt;&lt;object type=&quot;3&quot; unique_id=&quot;10117&quot;&gt;&lt;property id=&quot;20148&quot; value=&quot;5&quot;/&gt;&lt;property id=&quot;20300&quot; value=&quot;Slide 8 - &amp;quot;FMEA&amp;quot;&quot;/&gt;&lt;property id=&quot;20307&quot; value=&quot;271&quot;/&gt;&lt;/object&gt;&lt;object type=&quot;3&quot; unique_id=&quot;10118&quot;&gt;&lt;property id=&quot;20148&quot; value=&quot;5&quot;/&gt;&lt;property id=&quot;20300&quot; value=&quot;Slide 9 - &amp;quot;FMEA&amp;quot;&quot;/&gt;&lt;property id=&quot;20307&quot; value=&quot;272&quot;/&gt;&lt;/object&gt;&lt;object type=&quot;3&quot; unique_id=&quot;10119&quot;&gt;&lt;property id=&quot;20148&quot; value=&quot;5&quot;/&gt;&lt;property id=&quot;20300&quot; value=&quot;Slide 10 - &amp;quot;FMEA Form&amp;quot;&quot;/&gt;&lt;property id=&quot;20307&quot; value=&quot;304&quot;/&gt;&lt;/object&gt;&lt;object type=&quot;3&quot; unique_id=&quot;10120&quot;&gt;&lt;property id=&quot;20148&quot; value=&quot;5&quot;/&gt;&lt;property id=&quot;20300&quot; value=&quot;Slide 11 - &amp;quot;FMEA&amp;quot;&quot;/&gt;&lt;property id=&quot;20307&quot; value=&quot;273&quot;/&gt;&lt;/object&gt;&lt;object type=&quot;3&quot; unique_id=&quot;10121&quot;&gt;&lt;property id=&quot;20148&quot; value=&quot;5&quot;/&gt;&lt;property id=&quot;20300&quot; value=&quot;Slide 12 - &amp;quot;When to Conduct an FMEA&amp;quot;&quot;/&gt;&lt;property id=&quot;20307&quot; value=&quot;282&quot;/&gt;&lt;/object&gt;&lt;object type=&quot;3&quot; unique_id=&quot;10122&quot;&gt;&lt;property id=&quot;20148&quot; value=&quot;5&quot;/&gt;&lt;property id=&quot;20300&quot; value=&quot;Slide 13 - &amp;quot;History of FMEA&amp;quot;&quot;/&gt;&lt;property id=&quot;20307&quot; value=&quot;277&quot;/&gt;&lt;/object&gt;&lt;object type=&quot;3&quot; unique_id=&quot;10123&quot;&gt;&lt;property id=&quot;20148&quot; value=&quot;5&quot;/&gt;&lt;property id=&quot;20300&quot; value=&quot;Slide 14 - &amp;quot;Exercises&amp;quot;&quot;/&gt;&lt;property id=&quot;20307&quot; value=&quot;278&quot;/&gt;&lt;/object&gt;&lt;object type=&quot;3&quot; unique_id=&quot;10124&quot;&gt;&lt;property id=&quot;20148&quot; value=&quot;5&quot;/&gt;&lt;property id=&quot;20300&quot; value=&quot;Slide 15 - &amp;quot;The FMEA Form&amp;quot;&quot;/&gt;&lt;property id=&quot;20307&quot; value=&quot;289&quot;/&gt;&lt;/object&gt;&lt;object type=&quot;3&quot; unique_id=&quot;10125&quot;&gt;&lt;property id=&quot;20148&quot; value=&quot;5&quot;/&gt;&lt;property id=&quot;20300&quot; value=&quot;Slide 16 - &amp;quot;Types of FMEAs&amp;quot;&quot;/&gt;&lt;property id=&quot;20307&quot; value=&quot;275&quot;/&gt;&lt;/object&gt;&lt;object type=&quot;3&quot; unique_id=&quot;10126&quot;&gt;&lt;property id=&quot;20148&quot; value=&quot;5&quot;/&gt;&lt;property id=&quot;20300&quot; value=&quot;Slide 17 - &amp;quot;FMEA: A Team Tool&amp;quot;&quot;/&gt;&lt;property id=&quot;20307&quot; value=&quot;280&quot;/&gt;&lt;/object&gt;&lt;object type=&quot;3&quot; unique_id=&quot;10127&quot;&gt;&lt;property id=&quot;20148&quot; value=&quot;5&quot;/&gt;&lt;property id=&quot;20300&quot; value=&quot;Slide 18 - &amp;quot;FMEA Procedure&amp;quot;&quot;/&gt;&lt;property id=&quot;20307&quot; value=&quot;279&quot;/&gt;&lt;/object&gt;&lt;object type=&quot;3&quot; unique_id=&quot;10128&quot;&gt;&lt;property id=&quot;20148&quot; value=&quot;5&quot;/&gt;&lt;property id=&quot;20300&quot; value=&quot;Slide 19 - &amp;quot;FMEA Procedure (Cont.)&amp;quot;&quot;/&gt;&lt;property id=&quot;20307&quot; value=&quot;288&quot;/&gt;&lt;/object&gt;&lt;object type=&quot;3&quot; unique_id=&quot;10129&quot;&gt;&lt;property id=&quot;20148&quot; value=&quot;5&quot;/&gt;&lt;property id=&quot;20300&quot; value=&quot;Slide 20 - &amp;quot;FMEA Inputs and Outputs&amp;quot;&quot;/&gt;&lt;property id=&quot;20307&quot; value=&quot;281&quot;/&gt;&lt;/object&gt;&lt;object type=&quot;3&quot; unique_id=&quot;10130&quot;&gt;&lt;property id=&quot;20148&quot; value=&quot;5&quot;/&gt;&lt;property id=&quot;20300&quot; value=&quot;Slide 21 - &amp;quot;Failure Modes and Effects&amp;quot;&quot;/&gt;&lt;property id=&quot;20307&quot; value=&quot;291&quot;/&gt;&lt;/object&gt;&lt;object type=&quot;3&quot; unique_id=&quot;10131&quot;&gt;&lt;property id=&quot;20148&quot; value=&quot;5&quot;/&gt;&lt;property id=&quot;20300&quot; value=&quot;Slide 22 - &amp;quot;Severity, Occurrence, &amp;#x0D;&amp;#x0A;and Detection&amp;quot;&quot;/&gt;&lt;property id=&quot;20307&quot; value=&quot;283&quot;/&gt;&lt;/object&gt;&lt;object type=&quot;3&quot; unique_id=&quot;10132&quot;&gt;&lt;property id=&quot;20148&quot; value=&quot;5&quot;/&gt;&lt;property id=&quot;20300&quot; value=&quot;Slide 23 - &amp;quot;Rating Scales&amp;quot;&quot;/&gt;&lt;property id=&quot;20307&quot; value=&quot;290&quot;/&gt;&lt;/object&gt;&lt;object type=&quot;3&quot; unique_id=&quot;10133&quot;&gt;&lt;property id=&quot;20148&quot; value=&quot;5&quot;/&gt;&lt;property id=&quot;20300&quot; value=&quot;Slide 24 - &amp;quot;Rating Scales&amp;quot;&quot;/&gt;&lt;property id=&quot;20307&quot; value=&quot;306&quot;/&gt;&lt;/object&gt;&lt;object type=&quot;3&quot; unique_id=&quot;10134&quot;&gt;&lt;property id=&quot;20148&quot; value=&quot;5&quot;/&gt;&lt;property id=&quot;20300&quot; value=&quot;Slide 25 - &amp;quot;Risk Priority Number (RPN)&amp;quot;&quot;/&gt;&lt;property id=&quot;20307&quot; value=&quot;284&quot;/&gt;&lt;/object&gt;&lt;object type=&quot;3&quot; unique_id=&quot;10135&quot;&gt;&lt;property id=&quot;20148&quot; value=&quot;5&quot;/&gt;&lt;property id=&quot;20300&quot; value=&quot;Slide 26 - &amp;quot;FMEA Example&amp;quot;&quot;/&gt;&lt;property id=&quot;20307&quot; value=&quot;285&quot;/&gt;&lt;/object&gt;&lt;object type=&quot;3&quot; unique_id=&quot;10136&quot;&gt;&lt;property id=&quot;20148&quot; value=&quot;5&quot;/&gt;&lt;property id=&quot;20300&quot; value=&quot;Slide 27 - &amp;quot;Truck Stop Coffee Process Map&amp;quot;&quot;/&gt;&lt;property id=&quot;20307&quot; value=&quot;292&quot;/&gt;&lt;/object&gt;&lt;object type=&quot;3&quot; unique_id=&quot;10137&quot;&gt;&lt;property id=&quot;20148&quot; value=&quot;5&quot;/&gt;&lt;property id=&quot;20300&quot; value=&quot;Slide 28 - &amp;quot;Truck Stop Coffee C&amp;amp;E Matrix&amp;quot;&quot;/&gt;&lt;property id=&quot;20307&quot; value=&quot;293&quot;/&gt;&lt;/object&gt;&lt;object type=&quot;3&quot; unique_id=&quot;10138&quot;&gt;&lt;property id=&quot;20148&quot; value=&quot;5&quot;/&gt;&lt;property id=&quot;20300&quot; value=&quot;Slide 29 - &amp;quot;Step 1: For Each Input, Determine the Potential Failure Modes&amp;quot;&quot;/&gt;&lt;property id=&quot;20307&quot; value=&quot;294&quot;/&gt;&lt;/object&gt;&lt;object type=&quot;3&quot; unique_id=&quot;10139&quot;&gt;&lt;property id=&quot;20148&quot; value=&quot;5&quot;/&gt;&lt;property id=&quot;20300&quot; value=&quot;Slide 30 - &amp;quot;Step 2: For Each Failure Mode, Identify Effects and Assign Severity&amp;quot;&quot;/&gt;&lt;property id=&quot;20307&quot; value=&quot;295&quot;/&gt;&lt;/object&gt;&lt;object type=&quot;3&quot; unique_id=&quot;10140&quot;&gt;&lt;property id=&quot;20148&quot; value=&quot;5&quot;/&gt;&lt;property id=&quot;20300&quot; value=&quot;Slide 31 - &amp;quot;Step 3: Identify Potential Causes of Each Failure Mode and Assign Score&amp;quot;&quot;/&gt;&lt;property id=&quot;20307&quot; value=&quot;296&quot;/&gt;&lt;/object&gt;&lt;object type=&quot;3&quot; unique_id=&quot;10141&quot;&gt;&lt;property id=&quot;20148&quot; value=&quot;5&quot;/&gt;&lt;property id=&quot;20300&quot; value=&quot;Slide 32 - &amp;quot;Step 4: List Current Controls for Each Cause and Assign Score&amp;quot;&quot;/&gt;&lt;property id=&quot;20307&quot; value=&quot;297&quot;/&gt;&lt;/object&gt;&lt;object type=&quot;3&quot; unique_id=&quot;10142&quot;&gt;&lt;property id=&quot;20148&quot; value=&quot;5&quot;/&gt;&lt;property id=&quot;20300&quot; value=&quot;Slide 33 - &amp;quot;Step 5: Calculate RPNs&amp;quot;&quot;/&gt;&lt;property id=&quot;20307&quot; value=&quot;298&quot;/&gt;&lt;/object&gt;&lt;object type=&quot;3&quot; unique_id=&quot;10143&quot;&gt;&lt;property id=&quot;20148&quot; value=&quot;5&quot;/&gt;&lt;property id=&quot;20300&quot; value=&quot;Slide 34 - &amp;quot;Step 6: Develop Recommended Actions, Assign Responsible Persons, and Take Actions&amp;quot;&quot;/&gt;&lt;property id=&quot;20307&quot; value=&quot;299&quot;/&gt;&lt;/object&gt;&lt;object type=&quot;3&quot; unique_id=&quot;10144&quot;&gt;&lt;property id=&quot;20148&quot; value=&quot;5&quot;/&gt;&lt;property id=&quot;20300&quot; value=&quot;Slide 35 - &amp;quot;Step 7: Assign the Predicted Severity, Occurrence, and Detection Levels and Compare RPNs&amp;quot;&quot;/&gt;&lt;property id=&quot;20307&quot; value=&quot;300&quot;/&gt;&lt;/object&gt;&lt;object type=&quot;3&quot; unique_id=&quot;10145&quot;&gt;&lt;property id=&quot;20148&quot; value=&quot;5&quot;/&gt;&lt;property id=&quot;20300&quot; value=&quot;Slide 36 - &amp;quot;Exercise&amp;quot;&quot;/&gt;&lt;property id=&quot;20307&quot; value=&quot;301&quot;/&gt;&lt;/object&gt;&lt;object type=&quot;3&quot; unique_id=&quot;10146&quot;&gt;&lt;property id=&quot;20148&quot; value=&quot;5&quot;/&gt;&lt;property id=&quot;20300&quot; value=&quot;Slide 37 - &amp;quot;Summary&amp;quot;&quot;/&gt;&lt;property id=&quot;20307&quot; value=&quot;302&quot;/&gt;&lt;/object&gt;&lt;object type=&quot;3&quot; unique_id=&quot;31878&quot;&gt;&lt;property id=&quot;20148&quot; value=&quot;5&quot;/&gt;&lt;property id=&quot;20300&quot; value=&quot;Slide 1 - &amp;quot;Total Productive Maintenance&amp;quot;&quot;/&gt;&lt;property id=&quot;20307&quot; value=&quot;310&quot;/&gt;&lt;/object&gt;&lt;object type=&quot;3&quot; unique_id=&quot;32468&quot;&gt;&lt;property id=&quot;20148&quot; value=&quot;5&quot;/&gt;&lt;property id=&quot;20300&quot; value=&quot;Slide 45 - &amp;quot;Error Modes and Effects Analysis (EMEA)&amp;quot;&quot;/&gt;&lt;property id=&quot;20307&quot; value=&quot;311&quot;/&gt;&lt;/object&gt;&lt;object type=&quot;3&quot; unique_id=&quot;32469&quot;&gt;&lt;property id=&quot;20148&quot; value=&quot;5&quot;/&gt;&lt;property id=&quot;20300&quot; value=&quot;Slide 46 - &amp;quot;Error Modes and Effects Analysis (continued)&amp;quot;&quot;/&gt;&lt;property id=&quot;20307&quot; value=&quot;312&quot;/&gt;&lt;/object&gt;&lt;object type=&quot;3&quot; unique_id=&quot;32470&quot;&gt;&lt;property id=&quot;20148&quot; value=&quot;5&quot;/&gt;&lt;property id=&quot;20300&quot; value=&quot;Slide 47 - &amp;quot;Elements of an EMEA Worksheet&amp;quot;&quot;/&gt;&lt;property id=&quot;20307&quot; value=&quot;313&quot;/&gt;&lt;/object&gt;&lt;object type=&quot;3&quot; unique_id=&quot;32471&quot;&gt;&lt;property id=&quot;20148&quot; value=&quot;5&quot;/&gt;&lt;property id=&quot;20300&quot; value=&quot;Slide 48 - &amp;quot;Elements of an EMEA Worksheet (continued)&amp;quot;&quot;/&gt;&lt;property id=&quot;20307&quot; value=&quot;314&quot;/&gt;&lt;/object&gt;&lt;object type=&quot;3&quot; unique_id=&quot;32472&quot;&gt;&lt;property id=&quot;20148&quot; value=&quot;5&quot;/&gt;&lt;property id=&quot;20300&quot; value=&quot;Slide 49 - &amp;quot;Determine Degree of Effect&amp;quot;&quot;/&gt;&lt;property id=&quot;20307&quot; value=&quot;315&quot;/&gt;&lt;/object&gt;&lt;object type=&quot;3&quot; unique_id=&quot;32473&quot;&gt;&lt;property id=&quot;20148&quot; value=&quot;5&quot;/&gt;&lt;property id=&quot;20300&quot; value=&quot;Slide 50&quot;/&gt;&lt;property id=&quot;20307&quot; value=&quot;316&quot;/&gt;&lt;/object&gt;&lt;object type=&quot;3&quot; unique_id=&quot;32474&quot;&gt;&lt;property id=&quot;20148&quot; value=&quot;5&quot;/&gt;&lt;property id=&quot;20300&quot; value=&quot;Slide 51 - &amp;quot;How to Complete an Error Mode and Effects Analysis (EMEA)&amp;quot;&quot;/&gt;&lt;property id=&quot;20307&quot; value=&quot;317&quot;/&gt;&lt;/object&gt;&lt;object type=&quot;3&quot; unique_id=&quot;32475&quot;&gt;&lt;property id=&quot;20148&quot; value=&quot;5&quot;/&gt;&lt;property id=&quot;20300&quot; value=&quot;Slide 52 - &amp;quot;How to Complete an Error Mode and Effects Analysis (continued)&amp;quot;&quot;/&gt;&lt;property id=&quot;20307&quot; value=&quot;318&quot;/&gt;&lt;/object&gt;&lt;object type=&quot;3&quot; unique_id=&quot;32476&quot;&gt;&lt;property id=&quot;20148&quot; value=&quot;5&quot;/&gt;&lt;property id=&quot;20300&quot; value=&quot;Slide 53 - &amp;quot;Example:  EMEA - Safety&amp;quot;&quot;/&gt;&lt;property id=&quot;20307&quot; value=&quot;319&quot;/&gt;&lt;/object&gt;&lt;object type=&quot;3&quot; unique_id=&quot;32477&quot;&gt;&lt;property id=&quot;20148&quot; value=&quot;5&quot;/&gt;&lt;property id=&quot;20300&quot; value=&quot;Slide 54 - &amp;quot;Exercise - EMEA&amp;quot;&quot;/&gt;&lt;property id=&quot;20307&quot; value=&quot;320&quot;/&gt;&lt;/object&gt;&lt;object type=&quot;3&quot; unique_id=&quot;33009&quot;&gt;&lt;property id=&quot;20148&quot; value=&quot;5&quot;/&gt;&lt;property id=&quot;20300&quot; value=&quot;Slide 38 - &amp;quot;Develop and Execute Pilot Plan&amp;quot;&quot;/&gt;&lt;property id=&quot;20307&quot; value=&quot;322&quot;/&gt;&lt;/object&gt;&lt;object type=&quot;3&quot; unique_id=&quot;33010&quot;&gt;&lt;property id=&quot;20148&quot; value=&quot;5&quot;/&gt;&lt;property id=&quot;20300&quot; value=&quot;Slide 39 - &amp;quot;What, Why and When to Pilot&amp;quot;&quot;/&gt;&lt;property id=&quot;20307&quot; value=&quot;323&quot;/&gt;&lt;/object&gt;&lt;object type=&quot;3&quot; unique_id=&quot;33011&quot;&gt;&lt;property id=&quot;20148&quot; value=&quot;5&quot;/&gt;&lt;property id=&quot;20300&quot; value=&quot;Slide 40 - &amp;quot;Why Pilot&amp;quot;&quot;/&gt;&lt;property id=&quot;20307&quot; value=&quot;324&quot;/&gt;&lt;/object&gt;&lt;object type=&quot;3&quot; unique_id=&quot;33012&quot;&gt;&lt;property id=&quot;20148&quot; value=&quot;5&quot;/&gt;&lt;property id=&quot;20300&quot; value=&quot;Slide 41 - &amp;quot;When to Pilot&amp;quot;&quot;/&gt;&lt;property id=&quot;20307&quot; value=&quot;325&quot;/&gt;&lt;/object&gt;&lt;object type=&quot;3&quot; unique_id=&quot;33013&quot;&gt;&lt;property id=&quot;20148&quot; value=&quot;5&quot;/&gt;&lt;property id=&quot;20300&quot; value=&quot;Slide 42 - &amp;quot;Elements of a Pilot Plan&amp;quot;&quot;/&gt;&lt;property id=&quot;20307&quot; value=&quot;326&quot;/&gt;&lt;/object&gt;&lt;object type=&quot;3&quot; unique_id=&quot;33014&quot;&gt;&lt;property id=&quot;20148&quot; value=&quot;5&quot;/&gt;&lt;property id=&quot;20300&quot; value=&quot;Slide 43 - &amp;quot;Potential Problem Identification&amp;quot;&quot;/&gt;&lt;property id=&quot;20307&quot; value=&quot;327&quot;/&gt;&lt;/object&gt;&lt;object type=&quot;3&quot; unique_id=&quot;33015&quot;&gt;&lt;property id=&quot;20148&quot; value=&quot;5&quot;/&gt;&lt;property id=&quot;20300&quot; value=&quot;Slide 44 - &amp;quot;How to Pilot (continued)&amp;quot;&quot;/&gt;&lt;property id=&quot;20307&quot; value=&quot;328&quot;/&gt;&lt;/object&gt;&lt;object type=&quot;3&quot; unique_id=&quot;33016&quot;&gt;&lt;property id=&quot;20148&quot; value=&quot;5&quot;/&gt;&lt;property id=&quot;20300&quot; value=&quot;Slide 55 - &amp;quot;Challenge Assumptions&amp;quot;&quot;/&gt;&lt;property id=&quot;20307&quot; value=&quot;329&quot;/&gt;&lt;/object&gt;&lt;object type=&quot;3&quot; unique_id=&quot;33017&quot;&gt;&lt;property id=&quot;20148&quot; value=&quot;5&quot;/&gt;&lt;property id=&quot;20300&quot; value=&quot;Slide 56 - &amp;quot;How to Use&amp;quot;&quot;/&gt;&lt;property id=&quot;20307&quot; value=&quot;330&quot;/&gt;&lt;/object&gt;&lt;object type=&quot;3&quot; unique_id=&quot;33018&quot;&gt;&lt;property id=&quot;20148&quot; value=&quot;5&quot;/&gt;&lt;property id=&quot;20300&quot; value=&quot;Slide 57 - &amp;quot;How to Use (continued)&amp;quot;&quot;/&gt;&lt;property id=&quot;20307&quot; value=&quot;331&quot;/&gt;&lt;/object&gt;&lt;/object&gt;&lt;object type=&quot;8&quot; unique_id=&quot;10190&quot;&gt;&lt;/object&gt;&lt;/object&gt;&lt;/database&gt;"/>
  <p:tag name="SECTOMILLISECCONVERTED" val="1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yster-Yale Master">
  <a:themeElements>
    <a:clrScheme name="Hyster Colou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11913"/>
      </a:accent1>
      <a:accent2>
        <a:srgbClr val="323232"/>
      </a:accent2>
      <a:accent3>
        <a:srgbClr val="E5CB3F"/>
      </a:accent3>
      <a:accent4>
        <a:srgbClr val="DCDCDC"/>
      </a:accent4>
      <a:accent5>
        <a:srgbClr val="9C3E3F"/>
      </a:accent5>
      <a:accent6>
        <a:srgbClr val="686969"/>
      </a:accent6>
      <a:hlink>
        <a:srgbClr val="FFF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>
        <a:prstTxWarp prst="textNoShape">
          <a:avLst/>
        </a:prstTxWarp>
      </a:bodyPr>
      <a:lstStyle>
        <a:defPPr marL="265113" marR="0" indent="-265113" algn="r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Blip>
            <a:blip xmlns:r="http://schemas.openxmlformats.org/officeDocument/2006/relationships" r:embed="rId1"/>
          </a:buBlip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-109" charset="0"/>
            <a:ea typeface="ヒラギノ角ゴ Pro W3" pitchFamily="-109" charset="-128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HYG_Master_Presentation_4_3</Template>
  <TotalTime>6443</TotalTime>
  <Words>1572</Words>
  <Application>Microsoft Office PowerPoint</Application>
  <PresentationFormat>On-screen Show (4:3)</PresentationFormat>
  <Paragraphs>309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Hyster-Yale Master</vt:lpstr>
      <vt:lpstr>PowerPoint Presentation</vt:lpstr>
      <vt:lpstr>PowerPoint Presentation</vt:lpstr>
      <vt:lpstr>FMEA</vt:lpstr>
      <vt:lpstr>Learning FMEA, Training Objectives</vt:lpstr>
      <vt:lpstr>FMEA, Summary</vt:lpstr>
      <vt:lpstr>Benefits</vt:lpstr>
      <vt:lpstr>FMEA, Application Examples</vt:lpstr>
      <vt:lpstr>What Is A Failure Mode?</vt:lpstr>
      <vt:lpstr>When to Conduct an FMEA</vt:lpstr>
      <vt:lpstr>History of FMEA</vt:lpstr>
      <vt:lpstr>History of FMEA, Case Study</vt:lpstr>
      <vt:lpstr>History of FMEA, Case Study</vt:lpstr>
      <vt:lpstr>Types of FMEAs</vt:lpstr>
      <vt:lpstr>FMEA: A Team Tool</vt:lpstr>
      <vt:lpstr>The FMEA Form</vt:lpstr>
      <vt:lpstr>FMEA Procedure</vt:lpstr>
      <vt:lpstr>FMEA Procedure (Cont.)</vt:lpstr>
      <vt:lpstr>Rating Scales</vt:lpstr>
      <vt:lpstr>The FMEA Form</vt:lpstr>
      <vt:lpstr>PowerPoint Presentation</vt:lpstr>
      <vt:lpstr>PowerPoint Presentation</vt:lpstr>
      <vt:lpstr>PowerPoint Presentation</vt:lpstr>
      <vt:lpstr>PowerPoint Presentation</vt:lpstr>
      <vt:lpstr>Risk Priority Number (RPN)</vt:lpstr>
      <vt:lpstr>FMEA, 10 Steps Checklist</vt:lpstr>
    </vt:vector>
  </TitlesOfParts>
  <Company>Hyster-Yale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Modes Effect Analysis</dc:title>
  <dc:creator>Wytse Zijlstra</dc:creator>
  <cp:lastModifiedBy>Card, Kenny</cp:lastModifiedBy>
  <cp:revision>583</cp:revision>
  <cp:lastPrinted>2016-11-16T13:33:35Z</cp:lastPrinted>
  <dcterms:created xsi:type="dcterms:W3CDTF">2000-10-18T20:00:49Z</dcterms:created>
  <dcterms:modified xsi:type="dcterms:W3CDTF">2017-04-25T21:57:18Z</dcterms:modified>
</cp:coreProperties>
</file>