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3" r:id="rId1"/>
  </p:sldMasterIdLst>
  <p:notesMasterIdLst>
    <p:notesMasterId r:id="rId22"/>
  </p:notesMasterIdLst>
  <p:handoutMasterIdLst>
    <p:handoutMasterId r:id="rId23"/>
  </p:handoutMasterIdLst>
  <p:sldIdLst>
    <p:sldId id="392" r:id="rId2"/>
    <p:sldId id="317" r:id="rId3"/>
    <p:sldId id="376" r:id="rId4"/>
    <p:sldId id="357" r:id="rId5"/>
    <p:sldId id="391" r:id="rId6"/>
    <p:sldId id="358" r:id="rId7"/>
    <p:sldId id="359" r:id="rId8"/>
    <p:sldId id="382" r:id="rId9"/>
    <p:sldId id="321" r:id="rId10"/>
    <p:sldId id="322" r:id="rId11"/>
    <p:sldId id="323" r:id="rId12"/>
    <p:sldId id="324" r:id="rId13"/>
    <p:sldId id="325" r:id="rId14"/>
    <p:sldId id="361" r:id="rId15"/>
    <p:sldId id="326" r:id="rId16"/>
    <p:sldId id="327" r:id="rId17"/>
    <p:sldId id="328" r:id="rId18"/>
    <p:sldId id="377" r:id="rId19"/>
    <p:sldId id="380" r:id="rId20"/>
    <p:sldId id="390" r:id="rId21"/>
  </p:sldIdLst>
  <p:sldSz cx="9144000" cy="6858000" type="screen4x3"/>
  <p:notesSz cx="6797675" cy="9926638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rol Plan" id="{D4F4E996-06D0-429E-AAF7-DFF6B4FA6EF9}">
          <p14:sldIdLst>
            <p14:sldId id="392"/>
            <p14:sldId id="317"/>
            <p14:sldId id="376"/>
            <p14:sldId id="357"/>
            <p14:sldId id="391"/>
            <p14:sldId id="358"/>
            <p14:sldId id="359"/>
            <p14:sldId id="382"/>
            <p14:sldId id="321"/>
            <p14:sldId id="322"/>
            <p14:sldId id="323"/>
            <p14:sldId id="324"/>
            <p14:sldId id="325"/>
            <p14:sldId id="361"/>
            <p14:sldId id="326"/>
            <p14:sldId id="327"/>
            <p14:sldId id="328"/>
            <p14:sldId id="377"/>
            <p14:sldId id="380"/>
            <p14:sldId id="3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0929"/>
  </p:normalViewPr>
  <p:slideViewPr>
    <p:cSldViewPr snapToGrid="0">
      <p:cViewPr>
        <p:scale>
          <a:sx n="100" d="100"/>
          <a:sy n="100" d="100"/>
        </p:scale>
        <p:origin x="12" y="12"/>
      </p:cViewPr>
      <p:guideLst>
        <p:guide orient="horz" pos="287"/>
        <p:guide pos="5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notesViewPr>
    <p:cSldViewPr snapToGrid="0">
      <p:cViewPr varScale="1">
        <p:scale>
          <a:sx n="84" d="100"/>
          <a:sy n="84" d="100"/>
        </p:scale>
        <p:origin x="-1968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396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16F2968-56E6-4665-9949-3D88CF6675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23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6CBDE9-ED4C-4636-9364-C0CA9CB1B3B0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07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4F25E46-6E23-4C3E-B426-24FE522699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 An important feature of the control plan is the Product and Process Characteristics.</a:t>
            </a:r>
          </a:p>
          <a:p>
            <a:pPr lvl="1">
              <a:buFontTx/>
              <a:buChar char="•"/>
            </a:pPr>
            <a:r>
              <a:rPr lang="en-US" sz="2800" dirty="0"/>
              <a:t> product characteristics are physical properties of the actual part</a:t>
            </a:r>
          </a:p>
          <a:p>
            <a:pPr lvl="1">
              <a:buFontTx/>
              <a:buChar char="•"/>
            </a:pPr>
            <a:r>
              <a:rPr lang="en-US" sz="2800" dirty="0"/>
              <a:t> process characteristics are item within the process to reduce the variation in the final product.</a:t>
            </a:r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If we control the process we will make better quality products.</a:t>
            </a:r>
          </a:p>
          <a:p>
            <a:pPr>
              <a:buFontTx/>
              <a:buChar char="•"/>
            </a:pPr>
            <a:r>
              <a:rPr lang="en-US" sz="2800" dirty="0"/>
              <a:t> We need to emphasis on the Process not the product.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984A26-45D0-4FC6-A4BA-2D2208DDBC2B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41729A5-C602-44FF-B69F-B8400CC0DDD9}" type="slidenum">
              <a:rPr lang="en-US" altLang="en-US" sz="1200" smtClean="0">
                <a:latin typeface="Times New Roman" pitchFamily="18" charset="0"/>
              </a:rPr>
              <a:pPr/>
              <a:t>14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1CF04E-307C-46C4-9362-7F3E2D6C510C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082333C-F74E-46A1-A5A2-D0A9AFA3600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34AA3EB-08F0-432B-874A-C0823B1724CC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34AA3EB-08F0-432B-874A-C0823B1724CC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34AA3EB-08F0-432B-874A-C0823B1724CC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A7B5A8-6BA3-448D-AAB3-968BAC535EAF}" type="slidenum">
              <a:rPr lang="en-US" altLang="en-US" sz="1200" smtClean="0">
                <a:latin typeface="Times New Roman" pitchFamily="18" charset="0"/>
              </a:rPr>
              <a:pPr/>
              <a:t>20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0B9F641-1E40-489E-9B12-AE9453E21322}" type="slidenum">
              <a:rPr lang="en-US" altLang="en-US" sz="1200" smtClean="0">
                <a:latin typeface="Times New Roman" pitchFamily="18" charset="0"/>
              </a:rPr>
              <a:pPr/>
              <a:t>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A4986F4-B48E-46C8-80C3-FFF2AC4DE1F4}" type="slidenum">
              <a:rPr lang="en-US" altLang="en-US" sz="1200" smtClean="0">
                <a:latin typeface="Times New Roman" pitchFamily="18" charset="0"/>
              </a:rPr>
              <a:pPr/>
              <a:t>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A7B5A8-6BA3-448D-AAB3-968BAC535EAF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A7B5A8-6BA3-448D-AAB3-968BAC535EAF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41729A5-C602-44FF-B69F-B8400CC0DDD9}" type="slidenum">
              <a:rPr lang="en-US" altLang="en-US" sz="1200" smtClean="0">
                <a:latin typeface="Times New Roman" pitchFamily="18" charset="0"/>
              </a:rPr>
              <a:pPr/>
              <a:t>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93FB159-F889-4A2F-B96C-8189FA66CFEE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 Control Plan forms are easier to understand is divided into 4 sections (A, B, C, and D)</a:t>
            </a:r>
          </a:p>
          <a:p>
            <a:pPr>
              <a:buFontTx/>
              <a:buChar char="•"/>
            </a:pPr>
            <a:r>
              <a:rPr lang="en-US" sz="2800" dirty="0"/>
              <a:t> These section identify the process &amp; its characteristics and what to do when you go out of control.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3F3A8-11FB-40FC-A8D6-39204A89514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8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11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39" indent="-285745" defTabSz="91121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82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75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368" indent="-228597" defTabSz="911211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561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753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946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140" indent="-228597" defTabSz="911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BEE2301-3264-4B89-BFCF-9900E63DE807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9/23/2014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 slide B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233" y="4881146"/>
            <a:ext cx="7983538" cy="72725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39233" y="3031032"/>
            <a:ext cx="7983538" cy="1299668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 marL="0" algn="ctr">
              <a:buFont typeface="Arial"/>
              <a:buNone/>
              <a:defRPr sz="4800" b="0" cap="none">
                <a:latin typeface="Calibri"/>
                <a:cs typeface="Calibri"/>
              </a:defRPr>
            </a:lvl1pPr>
            <a:lvl2pPr marL="0">
              <a:buFont typeface="Arial"/>
              <a:buNone/>
              <a:defRPr sz="2500" cap="all">
                <a:latin typeface="Arial Black"/>
              </a:defRPr>
            </a:lvl2pPr>
            <a:lvl3pPr marL="0">
              <a:buNone/>
              <a:defRPr sz="2500" cap="all">
                <a:latin typeface="Arial Black"/>
              </a:defRPr>
            </a:lvl3pPr>
            <a:lvl4pPr marL="0">
              <a:buNone/>
              <a:defRPr sz="2500" cap="all">
                <a:latin typeface="Arial Black"/>
              </a:defRPr>
            </a:lvl4pPr>
            <a:lvl5pPr marL="0">
              <a:buNone/>
              <a:defRPr sz="2500" cap="all">
                <a:latin typeface="Arial Blac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43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65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ction header slide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-1466850" y="2082800"/>
            <a:ext cx="4167188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12" y="2391855"/>
            <a:ext cx="5746589" cy="1940760"/>
          </a:xfrm>
          <a:effectLst/>
        </p:spPr>
        <p:txBody>
          <a:bodyPr anchor="b"/>
          <a:lstStyle>
            <a:lvl1pPr algn="l">
              <a:lnSpc>
                <a:spcPct val="100000"/>
              </a:lnSpc>
              <a:defRPr sz="4800" b="0" cap="none">
                <a:solidFill>
                  <a:srgbClr val="E89A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12" y="4504785"/>
            <a:ext cx="5746589" cy="2086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200"/>
              </a:lnSpc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3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ction header slide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5400000">
            <a:off x="6317457" y="2083594"/>
            <a:ext cx="416560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34" y="2391855"/>
            <a:ext cx="5746589" cy="1940760"/>
          </a:xfrm>
          <a:effectLst/>
        </p:spPr>
        <p:txBody>
          <a:bodyPr anchor="b"/>
          <a:lstStyle>
            <a:lvl1pPr algn="r">
              <a:lnSpc>
                <a:spcPts val="6600"/>
              </a:lnSpc>
              <a:defRPr sz="4800" b="0" cap="none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34" y="4504785"/>
            <a:ext cx="5746589" cy="2086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ts val="2200"/>
              </a:lnSpc>
              <a:buNone/>
              <a:defRPr sz="2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 rot="5400000">
            <a:off x="-655580" y="422067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cap="all" baseline="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 rot="5400000">
            <a:off x="-962811" y="422067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slide_BG_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-slide-with-image_BG_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9144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-2670175" y="3287713"/>
            <a:ext cx="6577013" cy="1587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09100" y="2781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5113" indent="-265113" defTabSz="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</a:pPr>
            <a:endParaRPr lang="en-US" altLang="en-US" sz="1800" dirty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28" y="4916858"/>
            <a:ext cx="4558675" cy="1102941"/>
          </a:xfrm>
          <a:effectLst/>
        </p:spPr>
        <p:txBody>
          <a:bodyPr anchor="b"/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28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5254-8918-48EF-9E6F-350ED8651135}" type="datetimeFigureOut">
              <a:rPr lang="en-US" altLang="en-US"/>
              <a:pPr>
                <a:defRPr/>
              </a:pPr>
              <a:t>4/25/2017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0716-E281-4556-8E7E-06158E8109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1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B59B-7E9E-4BA1-92B6-1135FC046C8C}" type="datetimeFigureOut">
              <a:rPr lang="en-US" altLang="en-US"/>
              <a:pPr>
                <a:defRPr/>
              </a:pPr>
              <a:t>4/25/2017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9A07-6CBB-4CB2-92E0-DE732B2787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22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90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9999" y="1439999"/>
            <a:ext cx="8416800" cy="444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1800000" indent="0">
              <a:spcBef>
                <a:spcPts val="600"/>
              </a:spcBef>
              <a:buSzPct val="100000"/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2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77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9999" y="2412000"/>
            <a:ext cx="8416801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2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04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94026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000250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2003062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9012" y="144000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1527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Two Columns Righ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67304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ntro, Two Columns, Lef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445763" y="2967270"/>
            <a:ext cx="3852000" cy="2826000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37600" y="2412000"/>
            <a:ext cx="4032000" cy="3474000"/>
          </a:xfrm>
          <a:prstGeom prst="rect">
            <a:avLst/>
          </a:prstGeom>
          <a:noFill/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833488" y="2966400"/>
            <a:ext cx="3852000" cy="2824800"/>
          </a:xfrm>
          <a:prstGeom prst="rect">
            <a:avLst/>
          </a:prstGeom>
          <a:noFill/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304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39012" y="1440000"/>
            <a:ext cx="4032000" cy="32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35860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60000" y="144000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156208" y="144000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494090" y="200977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3295354" y="200977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363823" y="378315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160031" y="378315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497913" y="435292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3"/>
          </p:nvPr>
        </p:nvSpPr>
        <p:spPr>
          <a:xfrm>
            <a:off x="3299177" y="435292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14286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88900"/>
            <a:ext cx="6169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libri"/>
          <a:ea typeface="ヒラギノ角ゴ Pro W3" pitchFamily="-109" charset="-128"/>
          <a:cs typeface="Calibri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ヒラギノ角ゴ Pro W3" pitchFamily="-109" charset="-128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Arial" pitchFamily="-109" charset="0"/>
          <a:ea typeface="ヒラギノ角ゴ Pro W3" pitchFamily="-109" charset="-128"/>
        </a:defRPr>
      </a:lvl9pPr>
    </p:titleStyle>
    <p:bodyStyle>
      <a:lvl1pPr marL="265113" indent="-265113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ern="1200">
          <a:solidFill>
            <a:srgbClr val="262626"/>
          </a:solidFill>
          <a:latin typeface="Arial"/>
          <a:ea typeface="ヒラギノ角ゴ Pro W3" pitchFamily="-109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rgbClr val="262626"/>
          </a:solidFill>
          <a:latin typeface="Arial"/>
          <a:ea typeface="ヒラギノ角ゴ Pro W3" pitchFamily="-109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Arial"/>
          <a:ea typeface="ヒラギノ角ゴ Pro W3" pitchFamily="-109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Arial"/>
          <a:ea typeface="ヒラギノ角ゴ Pro W3" pitchFamily="-109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Arial"/>
          <a:ea typeface="ヒラギノ角ゴ Pro W3" pitchFamily="-109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Control Plan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0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09600" y="2278082"/>
            <a:ext cx="7851775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1. Part/Process Number: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Usually referenced from the process flow chart, PFMEA or Tool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sheets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2. Process Name/Operation Description: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Identify the process/operation that best describes the activity being addressed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(e.g.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work elements)</a:t>
            </a:r>
          </a:p>
          <a:p>
            <a:pPr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Use verb / noun format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3. Machine, Device, Jig, Tools for Manufacturing: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Identify the processing equipment required.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(e.g..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machine, device, jig power tools, assist arms, conveyors,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etc.)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246" name="Rectangle -987"/>
          <p:cNvSpPr>
            <a:spLocks noChangeArrowheads="1"/>
          </p:cNvSpPr>
          <p:nvPr/>
        </p:nvSpPr>
        <p:spPr bwMode="auto">
          <a:xfrm>
            <a:off x="31750" y="292100"/>
            <a:ext cx="15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-988"/>
          <p:cNvSpPr>
            <a:spLocks noChangeArrowheads="1"/>
          </p:cNvSpPr>
          <p:nvPr/>
        </p:nvSpPr>
        <p:spPr bwMode="auto">
          <a:xfrm>
            <a:off x="15875" y="292100"/>
            <a:ext cx="15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-989"/>
          <p:cNvSpPr>
            <a:spLocks noChangeArrowheads="1"/>
          </p:cNvSpPr>
          <p:nvPr/>
        </p:nvSpPr>
        <p:spPr bwMode="auto">
          <a:xfrm>
            <a:off x="0" y="292100"/>
            <a:ext cx="15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756" y="1076980"/>
            <a:ext cx="582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/>
            <a:r>
              <a:rPr lang="en-US" sz="2800" i="1" u="sng" dirty="0">
                <a:solidFill>
                  <a:srgbClr val="0000FF"/>
                </a:solidFill>
              </a:rPr>
              <a:t>What is being done?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28700" y="1752600"/>
            <a:ext cx="2347706" cy="430887"/>
            <a:chOff x="1028700" y="1752600"/>
            <a:chExt cx="2347706" cy="430887"/>
          </a:xfrm>
        </p:grpSpPr>
        <p:grpSp>
          <p:nvGrpSpPr>
            <p:cNvPr id="2" name="Group 1"/>
            <p:cNvGrpSpPr/>
            <p:nvPr/>
          </p:nvGrpSpPr>
          <p:grpSpPr>
            <a:xfrm>
              <a:off x="1028700" y="1752600"/>
              <a:ext cx="419100" cy="415925"/>
              <a:chOff x="1028700" y="1752600"/>
              <a:chExt cx="419100" cy="415925"/>
            </a:xfrm>
          </p:grpSpPr>
          <p:sp>
            <p:nvSpPr>
              <p:cNvPr id="10255" name="Oval 50"/>
              <p:cNvSpPr>
                <a:spLocks noChangeArrowheads="1"/>
              </p:cNvSpPr>
              <p:nvPr/>
            </p:nvSpPr>
            <p:spPr bwMode="auto">
              <a:xfrm>
                <a:off x="1028700" y="1757363"/>
                <a:ext cx="409575" cy="38100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6" name="Text Box 51"/>
              <p:cNvSpPr txBox="1">
                <a:spLocks noChangeArrowheads="1"/>
              </p:cNvSpPr>
              <p:nvPr/>
            </p:nvSpPr>
            <p:spPr bwMode="auto">
              <a:xfrm>
                <a:off x="1060450" y="1752600"/>
                <a:ext cx="387350" cy="41592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4F81BD"/>
                    </a:solidFill>
                    <a:latin typeface="Arial" charset="0"/>
                    <a:cs typeface="Arial" pitchFamily="34" charset="0"/>
                  </a:rPr>
                  <a:t>A</a:t>
                </a:r>
                <a:endParaRPr lang="en-US" sz="2000" dirty="0">
                  <a:solidFill>
                    <a:srgbClr val="4F81BD"/>
                  </a:solidFill>
                  <a:latin typeface="Arial" charset="0"/>
                  <a:cs typeface="Arial" pitchFamily="34" charset="0"/>
                </a:endParaRPr>
              </a:p>
            </p:txBody>
          </p:sp>
        </p:grpSp>
        <p:sp>
          <p:nvSpPr>
            <p:cNvPr id="260160" name="Text Box 64"/>
            <p:cNvSpPr txBox="1">
              <a:spLocks noChangeArrowheads="1"/>
            </p:cNvSpPr>
            <p:nvPr/>
          </p:nvSpPr>
          <p:spPr bwMode="auto">
            <a:xfrm>
              <a:off x="1856438" y="1752600"/>
              <a:ext cx="151996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Operation</a:t>
              </a: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</a:t>
            </a:r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477" y="1065573"/>
            <a:ext cx="3691539" cy="149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4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5950" y="2286000"/>
            <a:ext cx="83756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04813" indent="-17462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4. Number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Identifies the cross reference number from the applicable documentation.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73100" y="5097959"/>
            <a:ext cx="7175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5888" indent="-115888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7. Special Characteristic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  <a:endParaRPr lang="en-US" sz="2200" dirty="0" smtClean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marL="404813" lvl="1" indent="-174625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key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processes  (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e.g. 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Delta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K, QS)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271" name="Text Box 65"/>
          <p:cNvSpPr txBox="1">
            <a:spLocks noChangeArrowheads="1"/>
          </p:cNvSpPr>
          <p:nvPr/>
        </p:nvSpPr>
        <p:spPr bwMode="auto">
          <a:xfrm>
            <a:off x="674976" y="3429000"/>
            <a:ext cx="56496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04813" indent="-17462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5. </a:t>
            </a:r>
            <a:r>
              <a:rPr lang="en-US" sz="2200" b="1" u="sng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Product</a:t>
            </a: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Characteristic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Distinguishing features and/or attributes </a:t>
            </a:r>
          </a:p>
        </p:txBody>
      </p:sp>
      <p:sp>
        <p:nvSpPr>
          <p:cNvPr id="11272" name="Text Box 66"/>
          <p:cNvSpPr txBox="1">
            <a:spLocks noChangeArrowheads="1"/>
          </p:cNvSpPr>
          <p:nvPr/>
        </p:nvSpPr>
        <p:spPr bwMode="auto">
          <a:xfrm>
            <a:off x="633983" y="4267200"/>
            <a:ext cx="44714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04813" indent="-174625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6. </a:t>
            </a:r>
            <a:r>
              <a:rPr lang="en-US" sz="2200" b="1" u="sng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Process</a:t>
            </a: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Characteristic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Characteristics of the 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process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1756" y="1076980"/>
            <a:ext cx="582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/>
            <a:r>
              <a:rPr lang="en-US" sz="2800" i="1" u="sng" dirty="0">
                <a:solidFill>
                  <a:srgbClr val="0000FF"/>
                </a:solidFill>
              </a:rPr>
              <a:t>What is Important?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38225" y="947341"/>
            <a:ext cx="7754900" cy="1519411"/>
            <a:chOff x="1038225" y="934184"/>
            <a:chExt cx="7754900" cy="1519411"/>
          </a:xfrm>
        </p:grpSpPr>
        <p:sp>
          <p:nvSpPr>
            <p:cNvPr id="65" name="Rectangle 18"/>
            <p:cNvSpPr>
              <a:spLocks noChangeArrowheads="1"/>
            </p:cNvSpPr>
            <p:nvPr/>
          </p:nvSpPr>
          <p:spPr bwMode="auto">
            <a:xfrm>
              <a:off x="5443870" y="934184"/>
              <a:ext cx="3349255" cy="151941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1066800" y="1752600"/>
              <a:ext cx="387350" cy="4159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4F81BD"/>
                  </a:solidFill>
                  <a:latin typeface="Arial" charset="0"/>
                  <a:cs typeface="Arial" pitchFamily="34" charset="0"/>
                </a:rPr>
                <a:t>B</a:t>
              </a:r>
              <a:endParaRPr lang="en-US" sz="2000" dirty="0">
                <a:solidFill>
                  <a:srgbClr val="4F81BD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1559901" y="1725554"/>
              <a:ext cx="22252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Characteristics</a:t>
              </a:r>
            </a:p>
          </p:txBody>
        </p:sp>
        <p:sp>
          <p:nvSpPr>
            <p:cNvPr id="69" name="Oval 9"/>
            <p:cNvSpPr>
              <a:spLocks noChangeArrowheads="1"/>
            </p:cNvSpPr>
            <p:nvPr/>
          </p:nvSpPr>
          <p:spPr bwMode="auto">
            <a:xfrm>
              <a:off x="1038225" y="1757363"/>
              <a:ext cx="409575" cy="3810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</a:t>
            </a:r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105299"/>
            <a:ext cx="3933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71" grpId="0"/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1988" y="1997075"/>
            <a:ext cx="3649662" cy="4098925"/>
            <a:chOff x="661988" y="1997075"/>
            <a:chExt cx="3649662" cy="4098925"/>
          </a:xfrm>
        </p:grpSpPr>
        <p:sp>
          <p:nvSpPr>
            <p:cNvPr id="12292" name="Text Box 7"/>
            <p:cNvSpPr txBox="1">
              <a:spLocks noChangeArrowheads="1"/>
            </p:cNvSpPr>
            <p:nvPr/>
          </p:nvSpPr>
          <p:spPr bwMode="auto">
            <a:xfrm>
              <a:off x="790575" y="2243138"/>
              <a:ext cx="3521075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indent="-2222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u="sng" dirty="0">
                  <a:latin typeface="Arial" charset="0"/>
                  <a:cs typeface="Arial" pitchFamily="34" charset="0"/>
                </a:rPr>
                <a:t>PRODUCT</a:t>
              </a:r>
              <a:r>
                <a:rPr lang="en-US" b="1" i="1" dirty="0">
                  <a:latin typeface="Arial" charset="0"/>
                  <a:cs typeface="Arial" pitchFamily="34" charset="0"/>
                </a:rPr>
                <a:t> CHARACTERISTIC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i="1" dirty="0">
                <a:latin typeface="Arial" charset="0"/>
                <a:cs typeface="Arial" pitchFamily="34" charset="0"/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1600" dirty="0">
                  <a:latin typeface="Arial" charset="0"/>
                  <a:cs typeface="Arial" pitchFamily="34" charset="0"/>
                </a:rPr>
                <a:t>physical properties of the </a:t>
              </a:r>
              <a:r>
                <a:rPr lang="en-US" sz="1600" dirty="0" smtClean="0">
                  <a:latin typeface="Arial" charset="0"/>
                  <a:cs typeface="Arial" pitchFamily="34" charset="0"/>
                </a:rPr>
                <a:t>part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1600" dirty="0" smtClean="0">
                  <a:latin typeface="Arial" charset="0"/>
                  <a:cs typeface="Arial" pitchFamily="34" charset="0"/>
                </a:rPr>
                <a:t>Identified important customer characteristics (CTQs and Delta-K)</a:t>
              </a:r>
              <a:endParaRPr lang="en-US" sz="1600" dirty="0">
                <a:latin typeface="Arial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>
                  <a:latin typeface="Arial" charset="0"/>
                  <a:cs typeface="Arial" pitchFamily="34" charset="0"/>
                </a:rPr>
                <a:t>Examples</a:t>
              </a:r>
              <a:r>
                <a:rPr lang="en-US" sz="1600" dirty="0">
                  <a:latin typeface="Arial" charset="0"/>
                  <a:cs typeface="Arial" pitchFamily="34" charset="0"/>
                </a:rPr>
                <a:t>: length, width, tensile strength, torque, weld integrity, color, alignment, etc.</a:t>
              </a:r>
            </a:p>
          </p:txBody>
        </p:sp>
        <p:sp>
          <p:nvSpPr>
            <p:cNvPr id="12293" name="Rectangle 12"/>
            <p:cNvSpPr>
              <a:spLocks noChangeArrowheads="1"/>
            </p:cNvSpPr>
            <p:nvPr/>
          </p:nvSpPr>
          <p:spPr bwMode="auto">
            <a:xfrm>
              <a:off x="1049338" y="5055728"/>
              <a:ext cx="2862262" cy="78422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4" name="Text Box 13"/>
            <p:cNvSpPr txBox="1">
              <a:spLocks noChangeArrowheads="1"/>
            </p:cNvSpPr>
            <p:nvPr/>
          </p:nvSpPr>
          <p:spPr bwMode="auto">
            <a:xfrm>
              <a:off x="1117600" y="5049838"/>
              <a:ext cx="3098800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A description of the state of the component or vehicle after the particular operation is completed</a:t>
              </a:r>
            </a:p>
          </p:txBody>
        </p:sp>
        <p:sp>
          <p:nvSpPr>
            <p:cNvPr id="12297" name="Rectangle 65"/>
            <p:cNvSpPr>
              <a:spLocks noChangeArrowheads="1"/>
            </p:cNvSpPr>
            <p:nvPr/>
          </p:nvSpPr>
          <p:spPr bwMode="auto">
            <a:xfrm>
              <a:off x="661988" y="1997075"/>
              <a:ext cx="3649662" cy="4098925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13313" y="1997075"/>
            <a:ext cx="3981450" cy="4098925"/>
            <a:chOff x="4913313" y="1997075"/>
            <a:chExt cx="3981450" cy="4098925"/>
          </a:xfrm>
        </p:grpSpPr>
        <p:sp>
          <p:nvSpPr>
            <p:cNvPr id="12291" name="Text Box 6"/>
            <p:cNvSpPr txBox="1">
              <a:spLocks noChangeArrowheads="1"/>
            </p:cNvSpPr>
            <p:nvPr/>
          </p:nvSpPr>
          <p:spPr bwMode="auto">
            <a:xfrm>
              <a:off x="5030788" y="2241550"/>
              <a:ext cx="3429000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indent="-2222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u="sng" dirty="0">
                  <a:latin typeface="Arial" charset="0"/>
                  <a:cs typeface="Arial" pitchFamily="34" charset="0"/>
                </a:rPr>
                <a:t>PROCESS</a:t>
              </a:r>
              <a:r>
                <a:rPr lang="en-US" b="1" i="1" dirty="0">
                  <a:latin typeface="Arial" charset="0"/>
                  <a:cs typeface="Arial" pitchFamily="34" charset="0"/>
                </a:rPr>
                <a:t> CHARACTERISTIC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Arial" charset="0"/>
                <a:cs typeface="Arial" pitchFamily="34" charset="0"/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sz="1600" dirty="0">
                  <a:latin typeface="Arial" charset="0"/>
                  <a:cs typeface="Arial" pitchFamily="34" charset="0"/>
                </a:rPr>
                <a:t>identify characteristics, which when controlled, reduce variation in product </a:t>
              </a:r>
              <a:r>
                <a:rPr lang="en-US" sz="1600" dirty="0" smtClean="0">
                  <a:latin typeface="Arial" charset="0"/>
                  <a:cs typeface="Arial" pitchFamily="34" charset="0"/>
                </a:rPr>
                <a:t>characteristics</a:t>
              </a:r>
            </a:p>
            <a:p>
              <a:pPr marL="234950" lvl="1" indent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Arial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>
                  <a:latin typeface="Arial" charset="0"/>
                  <a:cs typeface="Arial" pitchFamily="34" charset="0"/>
                </a:rPr>
                <a:t>Examples:</a:t>
              </a:r>
              <a:r>
                <a:rPr lang="en-US" sz="1600" dirty="0">
                  <a:latin typeface="Arial" charset="0"/>
                  <a:cs typeface="Arial" pitchFamily="34" charset="0"/>
                </a:rPr>
                <a:t>  pressure, temperature, force, feed rate, RPM (torque), etc.</a:t>
              </a:r>
            </a:p>
          </p:txBody>
        </p:sp>
        <p:sp>
          <p:nvSpPr>
            <p:cNvPr id="12295" name="Rectangle 15"/>
            <p:cNvSpPr>
              <a:spLocks noChangeArrowheads="1"/>
            </p:cNvSpPr>
            <p:nvPr/>
          </p:nvSpPr>
          <p:spPr bwMode="auto">
            <a:xfrm>
              <a:off x="5343525" y="5055728"/>
              <a:ext cx="2840038" cy="78422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Text Box 16"/>
            <p:cNvSpPr txBox="1">
              <a:spLocks noChangeArrowheads="1"/>
            </p:cNvSpPr>
            <p:nvPr/>
          </p:nvSpPr>
          <p:spPr bwMode="auto">
            <a:xfrm>
              <a:off x="5359400" y="5249863"/>
              <a:ext cx="35353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Related to product characteristics</a:t>
              </a:r>
            </a:p>
          </p:txBody>
        </p:sp>
        <p:sp>
          <p:nvSpPr>
            <p:cNvPr id="12298" name="Rectangle 66"/>
            <p:cNvSpPr>
              <a:spLocks noChangeArrowheads="1"/>
            </p:cNvSpPr>
            <p:nvPr/>
          </p:nvSpPr>
          <p:spPr bwMode="auto">
            <a:xfrm>
              <a:off x="4913313" y="1997075"/>
              <a:ext cx="3649662" cy="4098925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1078" y="928688"/>
            <a:ext cx="8101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/>
            <a:r>
              <a:rPr lang="en-US" sz="2800" i="1" u="sng" dirty="0">
                <a:solidFill>
                  <a:srgbClr val="0000FF"/>
                </a:solidFill>
              </a:rPr>
              <a:t>Characteristics: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Identify Product and Process characteristics for each Control Plan step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</a:t>
            </a:r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7145" y="1451908"/>
            <a:ext cx="868700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8. Product/Process Specification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Specifications/tolerance for a part or process. (eg. may be obtained from various engineering documents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)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9. Evaluation/Measurement Technique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Identifies the measurement system being used to measure product/process characteristics. (eg. gages, fixtures, test equipment, blocks, go/no go, etc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)</a:t>
            </a:r>
            <a:endParaRPr lang="en-US" sz="2200" b="1" i="1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10 / 11. Sample Size/Frequency</a:t>
            </a: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</a:t>
            </a: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List sample size and frequency to perform evaluation. (eg. size: 4 pieces / frequency: fifth time per shift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)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316" name="Rectangle 75"/>
          <p:cNvSpPr>
            <a:spLocks noChangeArrowheads="1"/>
          </p:cNvSpPr>
          <p:nvPr/>
        </p:nvSpPr>
        <p:spPr bwMode="auto">
          <a:xfrm>
            <a:off x="3490913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78"/>
          <p:cNvSpPr>
            <a:spLocks noChangeArrowheads="1"/>
          </p:cNvSpPr>
          <p:nvPr/>
        </p:nvSpPr>
        <p:spPr bwMode="auto">
          <a:xfrm>
            <a:off x="2649538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80"/>
          <p:cNvSpPr>
            <a:spLocks noChangeArrowheads="1"/>
          </p:cNvSpPr>
          <p:nvPr/>
        </p:nvSpPr>
        <p:spPr bwMode="auto">
          <a:xfrm>
            <a:off x="3702050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86"/>
          <p:cNvSpPr>
            <a:spLocks noChangeArrowheads="1"/>
          </p:cNvSpPr>
          <p:nvPr/>
        </p:nvSpPr>
        <p:spPr bwMode="auto">
          <a:xfrm>
            <a:off x="8539163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91"/>
          <p:cNvSpPr>
            <a:spLocks noChangeArrowheads="1"/>
          </p:cNvSpPr>
          <p:nvPr/>
        </p:nvSpPr>
        <p:spPr bwMode="auto">
          <a:xfrm>
            <a:off x="1177925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4"/>
          <p:cNvSpPr>
            <a:spLocks noChangeArrowheads="1"/>
          </p:cNvSpPr>
          <p:nvPr/>
        </p:nvSpPr>
        <p:spPr bwMode="auto">
          <a:xfrm>
            <a:off x="1598613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96"/>
          <p:cNvSpPr>
            <a:spLocks noChangeArrowheads="1"/>
          </p:cNvSpPr>
          <p:nvPr/>
        </p:nvSpPr>
        <p:spPr bwMode="auto">
          <a:xfrm>
            <a:off x="2019300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09"/>
          <p:cNvSpPr>
            <a:spLocks noChangeArrowheads="1"/>
          </p:cNvSpPr>
          <p:nvPr/>
        </p:nvSpPr>
        <p:spPr bwMode="auto">
          <a:xfrm>
            <a:off x="4122738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12"/>
          <p:cNvSpPr>
            <a:spLocks noChangeArrowheads="1"/>
          </p:cNvSpPr>
          <p:nvPr/>
        </p:nvSpPr>
        <p:spPr bwMode="auto">
          <a:xfrm>
            <a:off x="4543425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5" name="Rectangle 116"/>
          <p:cNvSpPr>
            <a:spLocks noChangeArrowheads="1"/>
          </p:cNvSpPr>
          <p:nvPr/>
        </p:nvSpPr>
        <p:spPr bwMode="auto">
          <a:xfrm>
            <a:off x="5173663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Rectangle 119"/>
          <p:cNvSpPr>
            <a:spLocks noChangeArrowheads="1"/>
          </p:cNvSpPr>
          <p:nvPr/>
        </p:nvSpPr>
        <p:spPr bwMode="auto">
          <a:xfrm>
            <a:off x="5594350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Rectangle 121"/>
          <p:cNvSpPr>
            <a:spLocks noChangeArrowheads="1"/>
          </p:cNvSpPr>
          <p:nvPr/>
        </p:nvSpPr>
        <p:spPr bwMode="auto">
          <a:xfrm>
            <a:off x="6015038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Rectangle 125"/>
          <p:cNvSpPr>
            <a:spLocks noChangeArrowheads="1"/>
          </p:cNvSpPr>
          <p:nvPr/>
        </p:nvSpPr>
        <p:spPr bwMode="auto">
          <a:xfrm>
            <a:off x="6646863" y="4941888"/>
            <a:ext cx="79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9" name="Rectangle 127"/>
          <p:cNvSpPr>
            <a:spLocks noChangeArrowheads="1"/>
          </p:cNvSpPr>
          <p:nvPr/>
        </p:nvSpPr>
        <p:spPr bwMode="auto">
          <a:xfrm>
            <a:off x="7067550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Rectangle 130"/>
          <p:cNvSpPr>
            <a:spLocks noChangeArrowheads="1"/>
          </p:cNvSpPr>
          <p:nvPr/>
        </p:nvSpPr>
        <p:spPr bwMode="auto">
          <a:xfrm>
            <a:off x="7486650" y="4941888"/>
            <a:ext cx="9525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Rectangle 134"/>
          <p:cNvSpPr>
            <a:spLocks noChangeArrowheads="1"/>
          </p:cNvSpPr>
          <p:nvPr/>
        </p:nvSpPr>
        <p:spPr bwMode="auto">
          <a:xfrm>
            <a:off x="8118475" y="4941888"/>
            <a:ext cx="79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240576" y="950855"/>
            <a:ext cx="6648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/>
            <a:r>
              <a:rPr lang="en-US" sz="2800" i="1" u="sng" dirty="0" smtClean="0">
                <a:solidFill>
                  <a:srgbClr val="0000FF"/>
                </a:solidFill>
              </a:rPr>
              <a:t>What </a:t>
            </a:r>
            <a:r>
              <a:rPr lang="en-US" sz="2800" i="1" u="sng" dirty="0">
                <a:solidFill>
                  <a:srgbClr val="0000FF"/>
                </a:solidFill>
              </a:rPr>
              <a:t>is the Means for Controlling?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8837" y="1008290"/>
            <a:ext cx="4414912" cy="5308227"/>
            <a:chOff x="-1472090" y="3294710"/>
            <a:chExt cx="4414912" cy="5308227"/>
          </a:xfrm>
        </p:grpSpPr>
        <p:sp>
          <p:nvSpPr>
            <p:cNvPr id="102" name="Text Box 242"/>
            <p:cNvSpPr txBox="1">
              <a:spLocks noChangeArrowheads="1"/>
            </p:cNvSpPr>
            <p:nvPr/>
          </p:nvSpPr>
          <p:spPr bwMode="auto">
            <a:xfrm>
              <a:off x="-1472090" y="3294710"/>
              <a:ext cx="14494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Methods</a:t>
              </a:r>
              <a:endPara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-512760" y="7113601"/>
              <a:ext cx="3455582" cy="1489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</a:t>
            </a: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ction Button: Home 31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284111" y="1048623"/>
            <a:ext cx="409575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202" y="103057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Arial" charset="0"/>
                <a:cs typeface="Arial" pitchFamily="34" charset="0"/>
              </a:rPr>
              <a:t>C</a:t>
            </a:r>
            <a:endParaRPr lang="en-US" dirty="0">
              <a:solidFill>
                <a:srgbClr val="4F81BD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609" y="4849236"/>
            <a:ext cx="5063721" cy="14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Benefits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1E28566-B0F9-439E-ADB4-38A1BB92FA47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14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1717675" y="95250"/>
            <a:ext cx="561879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marL="0" lvl="2" eaLnBrk="1" hangingPunct="1">
              <a:defRPr/>
            </a:pPr>
            <a:r>
              <a:rPr lang="en-US" altLang="en-US" dirty="0" smtClean="0"/>
              <a:t>Control Plan, </a:t>
            </a:r>
          </a:p>
          <a:p>
            <a:pPr marL="0" lvl="2" eaLnBrk="1" hangingPunct="1">
              <a:defRPr/>
            </a:pPr>
            <a:r>
              <a:rPr lang="en-US" dirty="0" smtClean="0"/>
              <a:t>Sample </a:t>
            </a:r>
            <a:r>
              <a:rPr lang="en-US" dirty="0"/>
              <a:t>size </a:t>
            </a:r>
            <a:r>
              <a:rPr lang="en-US" dirty="0" smtClean="0"/>
              <a:t>and frequency</a:t>
            </a:r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4753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44" y="2009289"/>
            <a:ext cx="4047078" cy="287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865" y="4885666"/>
            <a:ext cx="2693077" cy="14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105" y="4262808"/>
            <a:ext cx="2799181" cy="209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914400"/>
            <a:ext cx="88880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Until </a:t>
            </a:r>
            <a:r>
              <a:rPr lang="en-US" altLang="en-US" sz="20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</a:t>
            </a:r>
            <a:r>
              <a:rPr lang="en-US" altLang="en-US" sz="20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 process is Capable (Cpk 1.33), 100% Inspection is required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If process is Capable, define Sample Size and Frequency reflecting </a:t>
            </a:r>
            <a:r>
              <a:rPr lang="en-US" altLang="en-US" sz="2000" u="sng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acceptable risk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Use Six Sigma tools and techniques to control the Process</a:t>
            </a:r>
            <a:endParaRPr lang="en-US" altLang="en-US" sz="2000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28" y="2122967"/>
            <a:ext cx="3407734" cy="21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926610" y="3002905"/>
            <a:ext cx="195438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marR="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Counting Defects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682952" y="5230752"/>
            <a:ext cx="217239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marR="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C-Graph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 of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09" charset="0"/>
                <a:ea typeface="ヒラギノ角ゴ Pro W3" pitchFamily="-109" charset="-128"/>
                <a:cs typeface="Arial"/>
              </a:rPr>
              <a:t> Defects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173245" y="3078145"/>
            <a:ext cx="128753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marR="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pitchFamily="-109" charset="0"/>
                <a:ea typeface="ヒラギノ角ゴ Pro W3" pitchFamily="-109" charset="-128"/>
                <a:cs typeface="Arial"/>
              </a:rPr>
              <a:t>SPC Chart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865468" y="5312501"/>
            <a:ext cx="190308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NoShape">
              <a:avLst/>
            </a:prstTxWarp>
            <a:spAutoFit/>
          </a:bodyPr>
          <a:lstStyle/>
          <a:p>
            <a:pPr marR="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</a:pPr>
            <a:r>
              <a:rPr lang="en-US" sz="1800" noProof="0" dirty="0" smtClean="0">
                <a:solidFill>
                  <a:schemeClr val="tx1"/>
                </a:solidFill>
                <a:latin typeface="Arial" pitchFamily="-109" charset="0"/>
                <a:ea typeface="ヒラギノ角ゴ Pro W3" pitchFamily="-109" charset="-128"/>
                <a:cs typeface="Arial"/>
              </a:rPr>
              <a:t>Capability Graph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4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609" y="4849236"/>
            <a:ext cx="5063721" cy="14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75263"/>
            <a:ext cx="8229600" cy="203132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dirty="0" smtClean="0"/>
              <a:t>12. Control Method:</a:t>
            </a:r>
          </a:p>
          <a:p>
            <a:pPr marL="336550" lvl="1" indent="-222250" eaLnBrk="1" hangingPunct="1"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Brief description of how the operation will be controlled</a:t>
            </a:r>
          </a:p>
          <a:p>
            <a:pPr marL="336550" lvl="1" indent="-222250" eaLnBrk="1" hangingPunct="1">
              <a:buClr>
                <a:schemeClr val="tx1"/>
              </a:buClr>
              <a:buFontTx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selecting the method of control, focus on: </a:t>
            </a:r>
          </a:p>
          <a:p>
            <a:pPr marL="674688" lvl="2" indent="-223838" eaLnBrk="1" hangingPunct="1">
              <a:buClr>
                <a:schemeClr val="tx1"/>
              </a:buClr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control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rather than </a:t>
            </a:r>
            <a:r>
              <a:rPr lang="en-US" sz="18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control</a:t>
            </a:r>
          </a:p>
          <a:p>
            <a:pPr marL="674688" lvl="2" indent="-223838" eaLnBrk="1" hangingPunct="1">
              <a:buClr>
                <a:schemeClr val="tx1"/>
              </a:buClr>
            </a:pP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CC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rather than </a:t>
            </a:r>
            <a:r>
              <a:rPr lang="en-US" sz="1800" b="1" i="1" dirty="0" smtClean="0">
                <a:solidFill>
                  <a:srgbClr val="CC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endParaRPr lang="en-US" sz="1800" i="1" dirty="0" smtClean="0">
              <a:solidFill>
                <a:srgbClr val="CC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688" lvl="2" indent="-223838" eaLnBrk="1" hangingPunct="1">
              <a:buClr>
                <a:schemeClr val="tx1"/>
              </a:buClr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nominal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rather than </a:t>
            </a:r>
            <a:r>
              <a:rPr lang="en-US" sz="1800" b="1" i="1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limits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00" y="3559029"/>
            <a:ext cx="4799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lvl="1" indent="-222250">
              <a:buClr>
                <a:prstClr val="black"/>
              </a:buClr>
            </a:pPr>
            <a:r>
              <a:rPr lang="en-US" sz="1800" u="sng" dirty="0">
                <a:solidFill>
                  <a:prstClr val="black"/>
                </a:solidFill>
                <a:latin typeface="+mn-lt"/>
              </a:rPr>
              <a:t>Examples:</a:t>
            </a:r>
          </a:p>
          <a:p>
            <a:pPr marL="674688" lvl="2" indent="-223838">
              <a:buClr>
                <a:prstClr val="black"/>
              </a:buClr>
              <a:buFont typeface="Arial" charset="0"/>
              <a:buChar char="-"/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Check sheets (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weld, quality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, tool, material, etc)</a:t>
            </a:r>
          </a:p>
          <a:p>
            <a:pPr marL="674688" lvl="2" indent="-223838">
              <a:buClr>
                <a:prstClr val="black"/>
              </a:buClr>
              <a:buFont typeface="Arial" charset="0"/>
              <a:buChar char="-"/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Preventative 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tooling maintenance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5858" y="38360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4688" lvl="2" indent="-223838">
              <a:buClr>
                <a:prstClr val="black"/>
              </a:buClr>
              <a:buFont typeface="Arial" charset="0"/>
              <a:buChar char="-"/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Variation control charts</a:t>
            </a:r>
          </a:p>
          <a:p>
            <a:pPr marL="674688" lvl="2" indent="-223838">
              <a:buClr>
                <a:prstClr val="black"/>
              </a:buClr>
              <a:buFont typeface="Arial" charset="0"/>
              <a:buChar char="-"/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Error/mistake proofing</a:t>
            </a:r>
          </a:p>
          <a:p>
            <a:pPr marL="674688" lvl="2" indent="-223838">
              <a:buClr>
                <a:prstClr val="black"/>
              </a:buClr>
              <a:buFont typeface="Arial" charset="0"/>
              <a:buChar char="-"/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SPC charts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8837" y="1008290"/>
            <a:ext cx="5254882" cy="5324523"/>
            <a:chOff x="1011237" y="1641911"/>
            <a:chExt cx="5254882" cy="5324523"/>
          </a:xfrm>
        </p:grpSpPr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5256026" y="5402671"/>
              <a:ext cx="1010093" cy="15637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 Box 242"/>
            <p:cNvSpPr txBox="1">
              <a:spLocks noChangeArrowheads="1"/>
            </p:cNvSpPr>
            <p:nvPr/>
          </p:nvSpPr>
          <p:spPr bwMode="auto">
            <a:xfrm>
              <a:off x="1011237" y="1641911"/>
              <a:ext cx="14494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Methods</a:t>
              </a:r>
              <a:endPara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676400" y="152400"/>
            <a:ext cx="6169025" cy="52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Plans, Control Method</a:t>
            </a:r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284111" y="1048623"/>
            <a:ext cx="409575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02" y="103057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Arial" charset="0"/>
                <a:cs typeface="Arial" pitchFamily="34" charset="0"/>
              </a:rPr>
              <a:t>C</a:t>
            </a:r>
            <a:endParaRPr lang="en-US" dirty="0">
              <a:solidFill>
                <a:srgbClr val="4F81BD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926610" y="6448264"/>
            <a:ext cx="134753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16603" y="1799969"/>
            <a:ext cx="82931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13. Reaction Plan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</a:t>
            </a: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Specifies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who to inform to make a decision or what 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to do when a process goes out of control </a:t>
            </a: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Written for people closest to the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process (e.g. replace a drill)</a:t>
            </a: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Review systemic root cause and update the FMEA</a:t>
            </a:r>
            <a:endParaRPr lang="en-US" sz="20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marL="336550" lvl="1" indent="-22225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Examples:</a:t>
            </a:r>
          </a:p>
          <a:p>
            <a:pPr marL="671513" lvl="2" indent="-2206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Call supervisor</a:t>
            </a:r>
          </a:p>
          <a:p>
            <a:pPr marL="671513" lvl="2" indent="-2206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100% Inspection until the process is back in control</a:t>
            </a:r>
            <a:endParaRPr lang="en-US" sz="20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marL="671513" lvl="2" indent="-2206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-"/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Calibrate equipment</a:t>
            </a: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139108" y="1335447"/>
            <a:ext cx="387350" cy="415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F81BD"/>
                </a:solidFill>
                <a:latin typeface="Arial" charset="0"/>
                <a:cs typeface="Arial" pitchFamily="34" charset="0"/>
              </a:rPr>
              <a:t>D</a:t>
            </a:r>
            <a:endParaRPr lang="en-US" sz="2000" dirty="0">
              <a:solidFill>
                <a:srgbClr val="4F81BD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8700" y="1338304"/>
            <a:ext cx="5950666" cy="4987703"/>
            <a:chOff x="1038224" y="1748135"/>
            <a:chExt cx="5950666" cy="4987703"/>
          </a:xfrm>
        </p:grpSpPr>
        <p:sp>
          <p:nvSpPr>
            <p:cNvPr id="104" name="Text Box 242"/>
            <p:cNvSpPr txBox="1">
              <a:spLocks noChangeArrowheads="1"/>
            </p:cNvSpPr>
            <p:nvPr/>
          </p:nvSpPr>
          <p:spPr bwMode="auto">
            <a:xfrm>
              <a:off x="1828800" y="1748135"/>
              <a:ext cx="22188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pitchFamily="34" charset="0"/>
                </a:rPr>
                <a:t>Reaction Plan</a:t>
              </a:r>
            </a:p>
          </p:txBody>
        </p:sp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1038224" y="1761655"/>
              <a:ext cx="409575" cy="3810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5933373" y="5126113"/>
              <a:ext cx="1055517" cy="16097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717675" y="223907"/>
            <a:ext cx="6169025" cy="4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Plans, Reaction Plan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609" y="4849236"/>
            <a:ext cx="5063721" cy="14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717675" y="247931"/>
            <a:ext cx="4816475" cy="4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Plans, Plug Example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57" y="1162050"/>
            <a:ext cx="884621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717675" y="247931"/>
            <a:ext cx="6169025" cy="4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Plans, Next Steps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0398" y="960954"/>
            <a:ext cx="78517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Next Steps to H-Y Suppliers: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3249" y="1376897"/>
            <a:ext cx="8112126" cy="1748925"/>
          </a:xfrm>
          <a:prstGeom prst="rect">
            <a:avLst/>
          </a:prstGeom>
        </p:spPr>
        <p:txBody>
          <a:bodyPr/>
          <a:lstStyle>
            <a:lvl1pPr marL="265113" indent="-265113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kern="1200">
                <a:solidFill>
                  <a:srgbClr val="262626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 kern="1200">
                <a:solidFill>
                  <a:srgbClr val="262626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/>
            <a:endParaRPr lang="en-US" altLang="en-US" sz="1600" dirty="0" smtClean="0"/>
          </a:p>
          <a:p>
            <a:pPr lvl="2" eaLnBrk="1" hangingPunct="1"/>
            <a:endParaRPr lang="en-US" altLang="en-US" sz="16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64676" y="1552354"/>
            <a:ext cx="7847497" cy="3334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65113" indent="-265113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kern="1200">
                <a:solidFill>
                  <a:srgbClr val="262626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 kern="1200">
                <a:solidFill>
                  <a:srgbClr val="262626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Know your  customers’ expectations - CTQ’s (Critical to Quality Characteristics)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Have a defined and documented production process (SOE) 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Follow 5S Principles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Employ a formal training system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Involve the people on the shop floor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Audit the production process constantly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Manage supplied parts and control supplier performance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Measure/monitor key quality performance indicators</a:t>
            </a:r>
          </a:p>
          <a:p>
            <a:pPr marL="514350" indent="-514350" eaLnBrk="1" hangingPunct="1">
              <a:buClr>
                <a:srgbClr val="FF990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Use an effective Corrective &amp; Preventative Action Process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64676" y="4886512"/>
            <a:ext cx="78517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FMEA and Control Plans are mandatory for PPAP submission level 3. </a:t>
            </a:r>
            <a:endParaRPr lang="en-US" sz="22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717675" y="247931"/>
            <a:ext cx="6169025" cy="4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Plans, Next Steps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3249" y="1376897"/>
            <a:ext cx="8112126" cy="1748925"/>
          </a:xfrm>
          <a:prstGeom prst="rect">
            <a:avLst/>
          </a:prstGeom>
        </p:spPr>
        <p:txBody>
          <a:bodyPr/>
          <a:lstStyle>
            <a:lvl1pPr marL="265113" indent="-265113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kern="1200">
                <a:solidFill>
                  <a:srgbClr val="262626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 kern="1200">
                <a:solidFill>
                  <a:srgbClr val="262626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404040"/>
                </a:solidFill>
                <a:latin typeface="Arial"/>
                <a:ea typeface="ヒラギノ角ゴ Pro W3" pitchFamily="-109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/>
            <a:endParaRPr lang="en-US" altLang="en-US" sz="1600" dirty="0" smtClean="0"/>
          </a:p>
          <a:p>
            <a:pPr lvl="2" eaLnBrk="1" hangingPunct="1"/>
            <a:endParaRPr lang="en-US" alt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9137" y="994255"/>
            <a:ext cx="8743950" cy="5162550"/>
            <a:chOff x="269137" y="994255"/>
            <a:chExt cx="8743950" cy="51625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37" y="994255"/>
              <a:ext cx="8743950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605516" y="4763387"/>
              <a:ext cx="6092456" cy="6273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788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/>
          <a:lstStyle/>
          <a:p>
            <a:pPr>
              <a:defRPr/>
            </a:pPr>
            <a:endParaRPr altLang="en-US" dirty="0"/>
          </a:p>
          <a:p>
            <a:pPr>
              <a:defRPr/>
            </a:pPr>
            <a:endParaRPr alt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40" name="Picture 92" descr="Projects take on a life of their ow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958" y="1371603"/>
            <a:ext cx="5862457" cy="43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50"/>
            <a:ext cx="6169025" cy="72707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/>
              <a:t>Quality Focus Day Workshop</a:t>
            </a:r>
            <a:endParaRPr lang="en-US" altLang="en-US" sz="3100" dirty="0" smtClean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490" y="928688"/>
            <a:ext cx="9055509" cy="517398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List of acronyms:</a:t>
            </a:r>
          </a:p>
          <a:p>
            <a:pPr marL="0" indent="0">
              <a:buNone/>
            </a:pPr>
            <a:r>
              <a:rPr lang="en-US" sz="1400" u="sng" dirty="0" smtClean="0">
                <a:latin typeface="Calibri" panose="020F0502020204030204" pitchFamily="34" charset="0"/>
              </a:rPr>
              <a:t>CTQ:</a:t>
            </a:r>
            <a:r>
              <a:rPr lang="en-US" sz="1400" dirty="0" smtClean="0">
                <a:latin typeface="Calibri" panose="020F0502020204030204" pitchFamily="34" charset="0"/>
              </a:rPr>
              <a:t> Critical To Quality, </a:t>
            </a:r>
            <a:r>
              <a:rPr lang="en-US" sz="1400" dirty="0">
                <a:latin typeface="Calibri" panose="020F0502020204030204" pitchFamily="34" charset="0"/>
              </a:rPr>
              <a:t>a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characteristic judged to be important to the fit and function of a component or assembly as well as customer </a:t>
            </a:r>
            <a:r>
              <a:rPr lang="en-US" sz="1400" dirty="0" smtClean="0">
                <a:latin typeface="Calibri" panose="020F0502020204030204" pitchFamily="34" charset="0"/>
              </a:rPr>
              <a:t>satisfaction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FMEA:</a:t>
            </a:r>
            <a:r>
              <a:rPr lang="en-US" sz="1400" dirty="0">
                <a:latin typeface="Calibri" panose="020F0502020204030204" pitchFamily="34" charset="0"/>
              </a:rPr>
              <a:t> Failure Mode and Effect Analysis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ICAM:</a:t>
            </a:r>
            <a:r>
              <a:rPr lang="en-US" sz="1400" dirty="0">
                <a:latin typeface="Calibri" panose="020F0502020204030204" pitchFamily="34" charset="0"/>
              </a:rPr>
              <a:t> Interactive Corrective Action Management 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OMS: </a:t>
            </a:r>
            <a:r>
              <a:rPr lang="en-US" sz="1400" dirty="0">
                <a:latin typeface="Calibri" panose="020F0502020204030204" pitchFamily="34" charset="0"/>
              </a:rPr>
              <a:t>Operational Method Sheet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Off Tool: </a:t>
            </a:r>
            <a:r>
              <a:rPr lang="en-US" sz="1400" dirty="0">
                <a:latin typeface="Calibri" panose="020F0502020204030204" pitchFamily="34" charset="0"/>
              </a:rPr>
              <a:t>(Production Tooling) - When a part is said to be “Off Tool” it is required that the part be manufactured using the exact tooling which will be used for long-term production.  This does NOT mean the parts were manufactured from tooling that is “like” or “similar” to the intended production tooling.  </a:t>
            </a:r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Off Process:(</a:t>
            </a:r>
            <a:r>
              <a:rPr lang="en-US" sz="1400" dirty="0">
                <a:latin typeface="Calibri" panose="020F0502020204030204" pitchFamily="34" charset="0"/>
              </a:rPr>
              <a:t>Production Process) – When a part is said to be “Off Process” it is required that the part be manufactured and tested using the exact process that will be used for long-term production.  This does NOT mean the parts were manufactured using a “like” or “similar” or less than 100% completed process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P.A.: </a:t>
            </a:r>
            <a:r>
              <a:rPr lang="en-US" sz="1400" dirty="0">
                <a:latin typeface="Calibri" panose="020F0502020204030204" pitchFamily="34" charset="0"/>
              </a:rPr>
              <a:t>Part Approval process to determine if part characteristics and specifications are understood and met by the supplier. 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PCR: </a:t>
            </a:r>
            <a:r>
              <a:rPr lang="en-US" sz="1400" dirty="0">
                <a:latin typeface="Calibri" panose="020F0502020204030204" pitchFamily="34" charset="0"/>
              </a:rPr>
              <a:t>Process Change Request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PFD: </a:t>
            </a:r>
            <a:r>
              <a:rPr lang="en-US" sz="1400" dirty="0">
                <a:latin typeface="Calibri" panose="020F0502020204030204" pitchFamily="34" charset="0"/>
              </a:rPr>
              <a:t>Process Flow Diagram</a:t>
            </a:r>
          </a:p>
          <a:p>
            <a:pPr marL="0" indent="0">
              <a:buNone/>
            </a:pPr>
            <a:r>
              <a:rPr lang="en-US" sz="1400" u="sng" dirty="0" smtClean="0">
                <a:latin typeface="Calibri" panose="020F0502020204030204" pitchFamily="34" charset="0"/>
              </a:rPr>
              <a:t>SQM: </a:t>
            </a:r>
            <a:r>
              <a:rPr lang="en-US" sz="1400" dirty="0" smtClean="0">
                <a:latin typeface="Calibri" panose="020F0502020204030204" pitchFamily="34" charset="0"/>
              </a:rPr>
              <a:t>Supplier Quality Manual</a:t>
            </a:r>
          </a:p>
          <a:p>
            <a:pPr marL="0" indent="0">
              <a:buNone/>
            </a:pPr>
            <a:r>
              <a:rPr lang="en-US" sz="1400" u="sng" dirty="0">
                <a:latin typeface="Calibri" panose="020F0502020204030204" pitchFamily="34" charset="0"/>
              </a:rPr>
              <a:t>QFD: </a:t>
            </a:r>
            <a:r>
              <a:rPr lang="en-US" sz="1400" dirty="0">
                <a:latin typeface="Calibri" panose="020F0502020204030204" pitchFamily="34" charset="0"/>
              </a:rPr>
              <a:t>Quality Function </a:t>
            </a:r>
            <a:r>
              <a:rPr lang="en-US" sz="1400" dirty="0" smtClean="0">
                <a:latin typeface="Calibri" panose="020F0502020204030204" pitchFamily="34" charset="0"/>
              </a:rPr>
              <a:t>Deployment</a:t>
            </a:r>
          </a:p>
          <a:p>
            <a:pPr marL="0" indent="0">
              <a:buNone/>
            </a:pPr>
            <a:r>
              <a:rPr lang="en-US" sz="1400" u="sng" dirty="0" smtClean="0">
                <a:latin typeface="Calibri" panose="020F0502020204030204" pitchFamily="34" charset="0"/>
              </a:rPr>
              <a:t>QS-9000, PPAP: </a:t>
            </a:r>
            <a:r>
              <a:rPr lang="en-US" sz="1400" dirty="0" smtClean="0">
                <a:latin typeface="Calibri" panose="020F0502020204030204" pitchFamily="34" charset="0"/>
              </a:rPr>
              <a:t>Product Part Approval Process</a:t>
            </a:r>
          </a:p>
          <a:p>
            <a:pPr marL="0" indent="0">
              <a:buNone/>
            </a:pPr>
            <a:r>
              <a:rPr lang="en-US" sz="1400" u="sng" dirty="0" smtClean="0">
                <a:latin typeface="Calibri" panose="020F0502020204030204" pitchFamily="34" charset="0"/>
              </a:rPr>
              <a:t>QS-9000, APQP: </a:t>
            </a:r>
            <a:r>
              <a:rPr lang="en-US" sz="1400" dirty="0" smtClean="0">
                <a:latin typeface="Calibri" panose="020F0502020204030204" pitchFamily="34" charset="0"/>
              </a:rPr>
              <a:t>Advanced Project Quality Plan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28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188" y="95250"/>
            <a:ext cx="4887912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Control Plan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2AEC7AF-27C3-4545-A9C8-F6DD5518B680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3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6224" y="1031155"/>
            <a:ext cx="87534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Calibri" panose="020F0502020204030204" pitchFamily="34" charset="0"/>
              </a:rPr>
              <a:t>Control Plans: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Control </a:t>
            </a:r>
            <a:r>
              <a:rPr lang="en-US" sz="2200" dirty="0">
                <a:latin typeface="Calibri" panose="020F0502020204030204" pitchFamily="34" charset="0"/>
              </a:rPr>
              <a:t>the risks </a:t>
            </a:r>
            <a:r>
              <a:rPr lang="en-US" sz="2200" dirty="0" smtClean="0">
                <a:latin typeface="Calibri" panose="020F0502020204030204" pitchFamily="34" charset="0"/>
              </a:rPr>
              <a:t>identified </a:t>
            </a:r>
            <a:r>
              <a:rPr lang="en-US" sz="2200" dirty="0">
                <a:latin typeface="Calibri" panose="020F0502020204030204" pitchFamily="34" charset="0"/>
              </a:rPr>
              <a:t>in the </a:t>
            </a:r>
            <a:r>
              <a:rPr lang="en-US" sz="2200" dirty="0" smtClean="0">
                <a:latin typeface="Calibri" panose="020F0502020204030204" pitchFamily="34" charset="0"/>
              </a:rPr>
              <a:t>P-FMEA (High RPNs)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 </a:t>
            </a:r>
            <a:r>
              <a:rPr lang="en-US" sz="2200" dirty="0">
                <a:latin typeface="Calibri" panose="020F0502020204030204" pitchFamily="34" charset="0"/>
              </a:rPr>
              <a:t>structured approach </a:t>
            </a:r>
            <a:r>
              <a:rPr lang="en-US" sz="2200" dirty="0" smtClean="0">
                <a:latin typeface="Calibri" panose="020F0502020204030204" pitchFamily="34" charset="0"/>
              </a:rPr>
              <a:t>to </a:t>
            </a:r>
            <a:r>
              <a:rPr lang="en-US" sz="2200" dirty="0">
                <a:latin typeface="Calibri" panose="020F0502020204030204" pitchFamily="34" charset="0"/>
              </a:rPr>
              <a:t>control </a:t>
            </a:r>
            <a:r>
              <a:rPr lang="en-US" sz="2200" dirty="0" smtClean="0">
                <a:latin typeface="Calibri" panose="020F0502020204030204" pitchFamily="34" charset="0"/>
              </a:rPr>
              <a:t>process </a:t>
            </a:r>
            <a:r>
              <a:rPr lang="en-US" sz="2200" dirty="0">
                <a:latin typeface="Calibri" panose="020F0502020204030204" pitchFamily="34" charset="0"/>
              </a:rPr>
              <a:t>and product </a:t>
            </a:r>
            <a:r>
              <a:rPr lang="en-US" sz="2200" dirty="0" smtClean="0">
                <a:latin typeface="Calibri" panose="020F0502020204030204" pitchFamily="34" charset="0"/>
              </a:rPr>
              <a:t>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Focusses on Customer Requirements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Assure reaction </a:t>
            </a:r>
            <a:r>
              <a:rPr lang="en-US" sz="2200" dirty="0">
                <a:latin typeface="Calibri" panose="020F0502020204030204" pitchFamily="34" charset="0"/>
              </a:rPr>
              <a:t>plans are in place in case </a:t>
            </a:r>
            <a:r>
              <a:rPr lang="en-US" sz="2200" dirty="0" smtClean="0">
                <a:latin typeface="Calibri" panose="020F0502020204030204" pitchFamily="34" charset="0"/>
              </a:rPr>
              <a:t>of </a:t>
            </a:r>
            <a:r>
              <a:rPr lang="en-US" sz="2200" dirty="0">
                <a:latin typeface="Calibri" panose="020F0502020204030204" pitchFamily="34" charset="0"/>
              </a:rPr>
              <a:t>out-of-control </a:t>
            </a:r>
            <a:r>
              <a:rPr lang="en-US" sz="2200" dirty="0" smtClean="0">
                <a:latin typeface="Calibri" panose="020F0502020204030204" pitchFamily="34" charset="0"/>
              </a:rPr>
              <a:t>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Provide </a:t>
            </a:r>
            <a:r>
              <a:rPr lang="en-US" sz="2200" dirty="0">
                <a:latin typeface="Calibri" panose="020F0502020204030204" pitchFamily="34" charset="0"/>
              </a:rPr>
              <a:t>a central </a:t>
            </a:r>
            <a:r>
              <a:rPr lang="en-US" sz="2200" dirty="0" smtClean="0">
                <a:latin typeface="Calibri" panose="020F0502020204030204" pitchFamily="34" charset="0"/>
              </a:rPr>
              <a:t>document for communication </a:t>
            </a:r>
            <a:r>
              <a:rPr lang="en-US" sz="2200" dirty="0">
                <a:latin typeface="Calibri" panose="020F0502020204030204" pitchFamily="34" charset="0"/>
              </a:rPr>
              <a:t>of control </a:t>
            </a:r>
            <a:r>
              <a:rPr lang="en-US" sz="2200" dirty="0" smtClean="0">
                <a:latin typeface="Calibri" panose="020F0502020204030204" pitchFamily="34" charset="0"/>
              </a:rPr>
              <a:t>methods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A Control </a:t>
            </a:r>
            <a:r>
              <a:rPr lang="en-US" sz="2200" dirty="0" smtClean="0">
                <a:latin typeface="Calibri" panose="020F0502020204030204" pitchFamily="34" charset="0"/>
              </a:rPr>
              <a:t>Plan contains following key information: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Identification </a:t>
            </a:r>
            <a:r>
              <a:rPr lang="en-US" sz="2200" dirty="0">
                <a:latin typeface="Calibri" panose="020F0502020204030204" pitchFamily="34" charset="0"/>
              </a:rPr>
              <a:t>of the control </a:t>
            </a:r>
            <a:r>
              <a:rPr lang="en-US" sz="2200" dirty="0" smtClean="0">
                <a:latin typeface="Calibri" panose="020F0502020204030204" pitchFamily="34" charset="0"/>
              </a:rPr>
              <a:t>factors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The specifications and </a:t>
            </a:r>
            <a:r>
              <a:rPr lang="en-US" sz="2200" dirty="0" smtClean="0">
                <a:latin typeface="Calibri" panose="020F0502020204030204" pitchFamily="34" charset="0"/>
              </a:rPr>
              <a:t>tolerances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The measurement </a:t>
            </a:r>
            <a:r>
              <a:rPr lang="en-US" sz="2200" dirty="0" smtClean="0">
                <a:latin typeface="Calibri" panose="020F0502020204030204" pitchFamily="34" charset="0"/>
              </a:rPr>
              <a:t>system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Sample </a:t>
            </a:r>
            <a:r>
              <a:rPr lang="en-US" sz="2200" dirty="0" smtClean="0">
                <a:latin typeface="Calibri" panose="020F0502020204030204" pitchFamily="34" charset="0"/>
              </a:rPr>
              <a:t>size and frequency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The control </a:t>
            </a:r>
            <a:r>
              <a:rPr lang="en-US" sz="2200" dirty="0" smtClean="0">
                <a:latin typeface="Calibri" panose="020F0502020204030204" pitchFamily="34" charset="0"/>
              </a:rPr>
              <a:t>method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The reaction </a:t>
            </a:r>
            <a:r>
              <a:rPr lang="en-US" sz="2200" dirty="0" smtClean="0">
                <a:latin typeface="Calibri" panose="020F0502020204030204" pitchFamily="34" charset="0"/>
              </a:rPr>
              <a:t>plan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Control Plans are living </a:t>
            </a:r>
            <a:r>
              <a:rPr lang="en-US" sz="2200" dirty="0" smtClean="0">
                <a:latin typeface="Calibri" panose="020F0502020204030204" pitchFamily="34" charset="0"/>
              </a:rPr>
              <a:t>documents, just like FMEA’s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88900"/>
            <a:ext cx="4811713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Control Plan, Objectives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858837" y="1365952"/>
            <a:ext cx="7521575" cy="3579812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Objectives of the training: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understand the use of a Control Plan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learn the steps to develop a </a:t>
            </a:r>
            <a:r>
              <a:rPr lang="en-US" altLang="en-US" sz="28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Control </a:t>
            </a: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Plan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learn how to link each step in the Control </a:t>
            </a:r>
            <a:r>
              <a:rPr lang="en-US" altLang="en-US" sz="28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Plan </a:t>
            </a: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to the FMEA</a:t>
            </a:r>
            <a:endParaRPr lang="en-US" altLang="en-US" sz="2800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altLang="en-US" sz="2800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A4D32F8-D8B1-4A86-9FA1-81D46236678D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4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926610" y="6448264"/>
            <a:ext cx="13163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49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Control Plan, Summary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87145" y="1098808"/>
            <a:ext cx="8548893" cy="4940484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Control Plan, </a:t>
            </a: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 systemic way to Control a process: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Define Characteristics per process step:</a:t>
            </a:r>
            <a:endParaRPr lang="en-US" altLang="en-US" sz="2800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marL="1079500" lvl="2" indent="-342900"/>
            <a:r>
              <a:rPr lang="en-US" altLang="en-US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Machines, Devices, Jigs and Tools</a:t>
            </a:r>
            <a:endParaRPr lang="en-US" altLang="en-US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marL="1079500" lvl="2" indent="-342900"/>
            <a:r>
              <a:rPr lang="en-US" dirty="0" smtClean="0">
                <a:latin typeface="Calibri" panose="020F0502020204030204" pitchFamily="34" charset="0"/>
              </a:rPr>
              <a:t>Product, Process and Special characteristics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Define Methods per process step:</a:t>
            </a:r>
          </a:p>
          <a:p>
            <a:pPr marL="1079500" lvl="2" indent="-342900"/>
            <a:r>
              <a:rPr lang="en-US" dirty="0" smtClean="0">
                <a:latin typeface="Calibri" panose="020F0502020204030204" pitchFamily="34" charset="0"/>
              </a:rPr>
              <a:t>Process and Product Specifications and Tolerances</a:t>
            </a:r>
          </a:p>
          <a:p>
            <a:pPr marL="1079500" lvl="2" indent="-342900"/>
            <a:r>
              <a:rPr lang="en-US" dirty="0" smtClean="0">
                <a:latin typeface="Calibri" panose="020F0502020204030204" pitchFamily="34" charset="0"/>
              </a:rPr>
              <a:t>Measurement and Inspection techniques  </a:t>
            </a:r>
          </a:p>
          <a:p>
            <a:pPr marL="1079500" lvl="2" indent="-342900"/>
            <a:r>
              <a:rPr lang="en-US" dirty="0" smtClean="0">
                <a:latin typeface="Calibri" panose="020F0502020204030204" pitchFamily="34" charset="0"/>
              </a:rPr>
              <a:t>Sample size and frequency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</a:t>
            </a: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ctions that should be taken in case of </a:t>
            </a:r>
            <a:b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</a:b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Non Conformities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316B35C-AAC7-44D0-BAF5-BD95D6BB1B74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5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95249"/>
            <a:ext cx="6169025" cy="72707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Control Plan, Summary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87145" y="1098808"/>
            <a:ext cx="8548893" cy="4940484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Control Plan, </a:t>
            </a: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 systemic way to Control a process:</a:t>
            </a:r>
          </a:p>
          <a:p>
            <a:pPr marL="0" indent="0">
              <a:buNone/>
            </a:pPr>
            <a:endParaRPr lang="en-US" altLang="en-US" sz="3200" dirty="0" smtClean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Verify if defined steps are followed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Audit the process by Control Plan on a regular 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Update the Control Plan consistently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316B35C-AAC7-44D0-BAF5-BD95D6BB1B74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6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37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0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Benefits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1E28566-B0F9-439E-ADB4-38A1BB92FA47}" type="slidenum">
              <a:rPr lang="en-US" altLang="en-US" sz="1400">
                <a:solidFill>
                  <a:srgbClr val="FFFFFF"/>
                </a:solidFill>
                <a:latin typeface="Franklin Gothic Book" pitchFamily="34" charset="0"/>
              </a:rPr>
              <a:pPr/>
              <a:t>7</a:t>
            </a:fld>
            <a:endParaRPr lang="en-US" altLang="en-US" sz="1400" dirty="0">
              <a:latin typeface="Franklin Gothic Book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1717675" y="95250"/>
            <a:ext cx="61690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Plan, Inputs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926610" y="6448264"/>
            <a:ext cx="134753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7145" y="1284905"/>
            <a:ext cx="85973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Control Plan, inputs might </a:t>
            </a:r>
            <a:r>
              <a:rPr lang="en-US" altLang="en-US" sz="3200" dirty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include </a:t>
            </a:r>
            <a:r>
              <a:rPr lang="en-US" altLang="en-US" sz="32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following tools: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FMEA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Flow Chart (process sequence)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Lay-out Plan production 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Sequence Of Events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Part Number/ Tooling / Tool 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Assembly Drawing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Specifications/ Dimensions/ Tolerances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CTQ List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Process Map</a:t>
            </a:r>
            <a:endParaRPr lang="en-US" altLang="en-US" sz="2800" dirty="0">
              <a:latin typeface="Calibri" panose="020F0502020204030204" pitchFamily="34" charset="0"/>
              <a:ea typeface="ヒラギノ角ゴ Pro W3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anose="020F0502020204030204" pitchFamily="34" charset="0"/>
                <a:ea typeface="ヒラギノ角ゴ Pro W3"/>
                <a:cs typeface="Arial" pitchFamily="34" charset="0"/>
              </a:rPr>
              <a:t>Historical OMS</a:t>
            </a:r>
          </a:p>
        </p:txBody>
      </p:sp>
    </p:spTree>
    <p:extLst>
      <p:ext uri="{BB962C8B-B14F-4D97-AF65-F5344CB8AC3E}">
        <p14:creationId xmlns:p14="http://schemas.microsoft.com/office/powerpoint/2010/main" val="3942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1678173" y="1196777"/>
            <a:ext cx="720080" cy="228600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build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838413" y="1196777"/>
            <a:ext cx="720080" cy="228600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build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110249" y="1196777"/>
            <a:ext cx="504056" cy="228600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Pilot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58205" y="1565970"/>
            <a:ext cx="792088" cy="288032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Drawing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038213" y="1452240"/>
            <a:ext cx="0" cy="243567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ight Arrow 51"/>
          <p:cNvSpPr/>
          <p:nvPr/>
        </p:nvSpPr>
        <p:spPr bwMode="auto">
          <a:xfrm>
            <a:off x="1390140" y="1854002"/>
            <a:ext cx="1544191" cy="288032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Issue part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form</a:t>
            </a:r>
          </a:p>
        </p:txBody>
      </p:sp>
      <p:sp>
        <p:nvSpPr>
          <p:cNvPr id="53" name="Right Arrow 52"/>
          <p:cNvSpPr/>
          <p:nvPr/>
        </p:nvSpPr>
        <p:spPr bwMode="auto">
          <a:xfrm>
            <a:off x="1390141" y="2382044"/>
            <a:ext cx="2160240" cy="288032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Tool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development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54" name="Elbow Connector 53"/>
          <p:cNvCxnSpPr>
            <a:endCxn id="52" idx="1"/>
          </p:cNvCxnSpPr>
          <p:nvPr/>
        </p:nvCxnSpPr>
        <p:spPr bwMode="auto">
          <a:xfrm>
            <a:off x="1124818" y="1709986"/>
            <a:ext cx="265322" cy="288032"/>
          </a:xfrm>
          <a:prstGeom prst="bentConnector3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50" idx="3"/>
            <a:endCxn id="53" idx="1"/>
          </p:cNvCxnSpPr>
          <p:nvPr/>
        </p:nvCxnSpPr>
        <p:spPr bwMode="auto">
          <a:xfrm>
            <a:off x="850293" y="1709986"/>
            <a:ext cx="539848" cy="816074"/>
          </a:xfrm>
          <a:prstGeom prst="bentConnector3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Elbow Connector 55"/>
          <p:cNvCxnSpPr>
            <a:stCxn id="50" idx="3"/>
            <a:endCxn id="58" idx="1"/>
          </p:cNvCxnSpPr>
          <p:nvPr/>
        </p:nvCxnSpPr>
        <p:spPr bwMode="auto">
          <a:xfrm>
            <a:off x="850293" y="1709986"/>
            <a:ext cx="539872" cy="1358974"/>
          </a:xfrm>
          <a:prstGeom prst="bentConnector3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4198453" y="1425376"/>
            <a:ext cx="0" cy="348044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ight Arrow 57"/>
          <p:cNvSpPr/>
          <p:nvPr/>
        </p:nvSpPr>
        <p:spPr bwMode="auto">
          <a:xfrm>
            <a:off x="1390165" y="2924944"/>
            <a:ext cx="3168327" cy="288032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FMEA + control plan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6362277" y="1425375"/>
            <a:ext cx="0" cy="4379887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745759" y="1425376"/>
            <a:ext cx="0" cy="4379887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ight Arrow 60"/>
          <p:cNvSpPr/>
          <p:nvPr/>
        </p:nvSpPr>
        <p:spPr bwMode="auto">
          <a:xfrm>
            <a:off x="4198453" y="3693368"/>
            <a:ext cx="2088232" cy="864096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Conditional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28600" marR="0" lvl="0" indent="-228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HVPT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28600" marR="0" lvl="0" indent="-228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Part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>
            <a:off x="5187000" y="4545285"/>
            <a:ext cx="3489456" cy="729233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Quality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capacity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confirmation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HVPT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process</a:t>
            </a: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nl-NL" sz="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2038213" y="3290317"/>
            <a:ext cx="3613907" cy="288032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Fit / performance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224240" y="4007023"/>
            <a:ext cx="735543" cy="251023"/>
          </a:xfrm>
          <a:prstGeom prst="round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Purchasing</a:t>
            </a:r>
            <a:endParaRPr kumimoji="0" lang="nl-NL" sz="7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1736508" y="4007023"/>
            <a:ext cx="488063" cy="246757"/>
          </a:xfrm>
          <a:prstGeom prst="round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SQE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3063697" y="4000312"/>
            <a:ext cx="439778" cy="260177"/>
          </a:xfrm>
          <a:prstGeom prst="round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QA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33732" y="4472000"/>
            <a:ext cx="516560" cy="175283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Source</a:t>
            </a:r>
            <a:endParaRPr kumimoji="0" lang="nl-NL" sz="7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605603" y="4476526"/>
            <a:ext cx="749874" cy="180045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SQE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605602" y="4905821"/>
            <a:ext cx="749874" cy="27874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Issue HF PA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requirements</a:t>
            </a:r>
            <a:endParaRPr kumimoji="0" lang="nl-NL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05602" y="5473037"/>
            <a:ext cx="749874" cy="26017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HF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proto</a:t>
            </a: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part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605603" y="5915571"/>
            <a:ext cx="749874" cy="36004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HF full part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(OT/OP)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2908649" y="5473037"/>
            <a:ext cx="749874" cy="26017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MF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</a:t>
            </a: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LF part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receipt</a:t>
            </a:r>
            <a:endParaRPr kumimoji="0" lang="nl-NL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908649" y="5915571"/>
            <a:ext cx="749874" cy="36004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Inspection</a:t>
            </a: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OK – NOK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send</a:t>
            </a: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CAR’s</a:t>
            </a:r>
            <a:endParaRPr kumimoji="0" lang="nl-NL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908649" y="6453336"/>
            <a:ext cx="749874" cy="260176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VCB </a:t>
            </a:r>
            <a:r>
              <a:rPr kumimoji="0" lang="nl-NL" sz="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approval</a:t>
            </a:r>
            <a:endParaRPr kumimoji="0" lang="nl-NL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75" name="Elbow Connector 74"/>
          <p:cNvCxnSpPr>
            <a:stCxn id="74" idx="1"/>
            <a:endCxn id="67" idx="3"/>
          </p:cNvCxnSpPr>
          <p:nvPr/>
        </p:nvCxnSpPr>
        <p:spPr bwMode="auto">
          <a:xfrm rot="10800000">
            <a:off x="850293" y="4559642"/>
            <a:ext cx="2058357" cy="2023782"/>
          </a:xfrm>
          <a:prstGeom prst="bentConnector3">
            <a:avLst>
              <a:gd name="adj1" fmla="val 88408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2" idx="2"/>
            <a:endCxn id="73" idx="0"/>
          </p:cNvCxnSpPr>
          <p:nvPr/>
        </p:nvCxnSpPr>
        <p:spPr bwMode="auto">
          <a:xfrm>
            <a:off x="3283586" y="5733213"/>
            <a:ext cx="0" cy="18235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>
            <a:stCxn id="73" idx="2"/>
            <a:endCxn id="74" idx="0"/>
          </p:cNvCxnSpPr>
          <p:nvPr/>
        </p:nvCxnSpPr>
        <p:spPr bwMode="auto">
          <a:xfrm>
            <a:off x="3283586" y="6275611"/>
            <a:ext cx="0" cy="177725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68" idx="2"/>
            <a:endCxn id="69" idx="0"/>
          </p:cNvCxnSpPr>
          <p:nvPr/>
        </p:nvCxnSpPr>
        <p:spPr bwMode="auto">
          <a:xfrm flipH="1">
            <a:off x="1980539" y="4656571"/>
            <a:ext cx="1" cy="24925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69" idx="2"/>
            <a:endCxn id="70" idx="0"/>
          </p:cNvCxnSpPr>
          <p:nvPr/>
        </p:nvCxnSpPr>
        <p:spPr bwMode="auto">
          <a:xfrm>
            <a:off x="1980539" y="5184565"/>
            <a:ext cx="0" cy="28847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>
            <a:stCxn id="70" idx="2"/>
            <a:endCxn id="71" idx="0"/>
          </p:cNvCxnSpPr>
          <p:nvPr/>
        </p:nvCxnSpPr>
        <p:spPr bwMode="auto">
          <a:xfrm>
            <a:off x="1980539" y="5733213"/>
            <a:ext cx="1" cy="18235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lbow Connector 80"/>
          <p:cNvCxnSpPr>
            <a:stCxn id="69" idx="1"/>
            <a:endCxn id="67" idx="3"/>
          </p:cNvCxnSpPr>
          <p:nvPr/>
        </p:nvCxnSpPr>
        <p:spPr bwMode="auto">
          <a:xfrm rot="10800000">
            <a:off x="850292" y="4559643"/>
            <a:ext cx="755310" cy="485551"/>
          </a:xfrm>
          <a:prstGeom prst="bentConnector3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Elbow Connector 81"/>
          <p:cNvCxnSpPr>
            <a:stCxn id="70" idx="1"/>
            <a:endCxn id="67" idx="3"/>
          </p:cNvCxnSpPr>
          <p:nvPr/>
        </p:nvCxnSpPr>
        <p:spPr bwMode="auto">
          <a:xfrm rot="10800000">
            <a:off x="850292" y="4559643"/>
            <a:ext cx="755310" cy="1043483"/>
          </a:xfrm>
          <a:prstGeom prst="bentConnector3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Elbow Connector 82"/>
          <p:cNvCxnSpPr>
            <a:stCxn id="71" idx="1"/>
            <a:endCxn id="67" idx="3"/>
          </p:cNvCxnSpPr>
          <p:nvPr/>
        </p:nvCxnSpPr>
        <p:spPr bwMode="auto">
          <a:xfrm rot="10800000">
            <a:off x="850293" y="4559643"/>
            <a:ext cx="755311" cy="1535949"/>
          </a:xfrm>
          <a:prstGeom prst="bentConnector3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ight Brace 83"/>
          <p:cNvSpPr/>
          <p:nvPr/>
        </p:nvSpPr>
        <p:spPr bwMode="auto">
          <a:xfrm rot="16200000">
            <a:off x="1719586" y="1957601"/>
            <a:ext cx="376238" cy="3600399"/>
          </a:xfrm>
          <a:prstGeom prst="rightBrace">
            <a:avLst>
              <a:gd name="adj1" fmla="val 8333"/>
              <a:gd name="adj2" fmla="val 53704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5" name="Straight Connector 84"/>
          <p:cNvCxnSpPr>
            <a:stCxn id="84" idx="2"/>
          </p:cNvCxnSpPr>
          <p:nvPr/>
        </p:nvCxnSpPr>
        <p:spPr bwMode="auto">
          <a:xfrm>
            <a:off x="3707905" y="3945920"/>
            <a:ext cx="0" cy="271320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10183" y="3972200"/>
            <a:ext cx="0" cy="2713201"/>
          </a:xfrm>
          <a:prstGeom prst="line">
            <a:avLst/>
          </a:prstGeom>
          <a:solidFill>
            <a:srgbClr val="BBE0E3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84" idx="2"/>
          </p:cNvCxnSpPr>
          <p:nvPr/>
        </p:nvCxnSpPr>
        <p:spPr bwMode="auto">
          <a:xfrm>
            <a:off x="3707905" y="3945920"/>
            <a:ext cx="0" cy="271320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84" idx="0"/>
          </p:cNvCxnSpPr>
          <p:nvPr/>
        </p:nvCxnSpPr>
        <p:spPr bwMode="auto">
          <a:xfrm flipH="1">
            <a:off x="107505" y="3945920"/>
            <a:ext cx="1" cy="268509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Rounded Rectangle 88"/>
          <p:cNvSpPr/>
          <p:nvPr/>
        </p:nvSpPr>
        <p:spPr bwMode="auto">
          <a:xfrm>
            <a:off x="8493731" y="1196777"/>
            <a:ext cx="504056" cy="228600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SOP</a:t>
            </a: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661"/>
            <a:ext cx="1717343" cy="9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Slide Number Placeholder 1"/>
          <p:cNvSpPr txBox="1">
            <a:spLocks/>
          </p:cNvSpPr>
          <p:nvPr/>
        </p:nvSpPr>
        <p:spPr>
          <a:xfrm>
            <a:off x="4643774" y="6448263"/>
            <a:ext cx="11975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Action Button: Home 92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850292" y="2758839"/>
            <a:ext cx="4181162" cy="6202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Plans, Planning</a:t>
            </a:r>
          </a:p>
        </p:txBody>
      </p:sp>
    </p:spTree>
    <p:extLst>
      <p:ext uri="{BB962C8B-B14F-4D97-AF65-F5344CB8AC3E}">
        <p14:creationId xmlns:p14="http://schemas.microsoft.com/office/powerpoint/2010/main" val="20065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4813" y="4665663"/>
            <a:ext cx="2546350" cy="395288"/>
            <a:chOff x="404813" y="4665663"/>
            <a:chExt cx="2546350" cy="395288"/>
          </a:xfrm>
        </p:grpSpPr>
        <p:sp>
          <p:nvSpPr>
            <p:cNvPr id="9219" name="AutoShape 97"/>
            <p:cNvSpPr>
              <a:spLocks/>
            </p:cNvSpPr>
            <p:nvPr/>
          </p:nvSpPr>
          <p:spPr bwMode="auto">
            <a:xfrm rot="-5400000">
              <a:off x="1618456" y="3452020"/>
              <a:ext cx="119063" cy="2546350"/>
            </a:xfrm>
            <a:prstGeom prst="leftBrace">
              <a:avLst>
                <a:gd name="adj1" fmla="val 17822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2" name="Oval 100"/>
            <p:cNvSpPr>
              <a:spLocks noChangeArrowheads="1"/>
            </p:cNvSpPr>
            <p:nvPr/>
          </p:nvSpPr>
          <p:spPr bwMode="auto">
            <a:xfrm>
              <a:off x="1593850" y="4822826"/>
              <a:ext cx="238125" cy="2381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70213" y="4660901"/>
            <a:ext cx="2373312" cy="400050"/>
            <a:chOff x="2970213" y="4660901"/>
            <a:chExt cx="2373312" cy="400050"/>
          </a:xfrm>
        </p:grpSpPr>
        <p:sp>
          <p:nvSpPr>
            <p:cNvPr id="9220" name="AutoShape 98"/>
            <p:cNvSpPr>
              <a:spLocks/>
            </p:cNvSpPr>
            <p:nvPr/>
          </p:nvSpPr>
          <p:spPr bwMode="auto">
            <a:xfrm rot="-5400000">
              <a:off x="4087019" y="3544095"/>
              <a:ext cx="139700" cy="2373312"/>
            </a:xfrm>
            <a:prstGeom prst="leftBrace">
              <a:avLst>
                <a:gd name="adj1" fmla="val 14157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3" name="Oval 105"/>
            <p:cNvSpPr>
              <a:spLocks noChangeArrowheads="1"/>
            </p:cNvSpPr>
            <p:nvPr/>
          </p:nvSpPr>
          <p:spPr bwMode="auto">
            <a:xfrm>
              <a:off x="4033838" y="4822826"/>
              <a:ext cx="238125" cy="2381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025" y="4660901"/>
            <a:ext cx="2819400" cy="400050"/>
            <a:chOff x="5407025" y="4660901"/>
            <a:chExt cx="2819400" cy="400050"/>
          </a:xfrm>
        </p:grpSpPr>
        <p:sp>
          <p:nvSpPr>
            <p:cNvPr id="9221" name="AutoShape 99"/>
            <p:cNvSpPr>
              <a:spLocks/>
            </p:cNvSpPr>
            <p:nvPr/>
          </p:nvSpPr>
          <p:spPr bwMode="auto">
            <a:xfrm rot="-5400000">
              <a:off x="6735762" y="3332164"/>
              <a:ext cx="161925" cy="2819400"/>
            </a:xfrm>
            <a:prstGeom prst="leftBrace">
              <a:avLst>
                <a:gd name="adj1" fmla="val 1450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4" name="Oval 106"/>
            <p:cNvSpPr>
              <a:spLocks noChangeArrowheads="1"/>
            </p:cNvSpPr>
            <p:nvPr/>
          </p:nvSpPr>
          <p:spPr bwMode="auto">
            <a:xfrm>
              <a:off x="6686550" y="4822826"/>
              <a:ext cx="238125" cy="2381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07388" y="4651376"/>
            <a:ext cx="490537" cy="409575"/>
            <a:chOff x="8307388" y="4651376"/>
            <a:chExt cx="490537" cy="409575"/>
          </a:xfrm>
        </p:grpSpPr>
        <p:sp>
          <p:nvSpPr>
            <p:cNvPr id="9225" name="AutoShape 107"/>
            <p:cNvSpPr>
              <a:spLocks/>
            </p:cNvSpPr>
            <p:nvPr/>
          </p:nvSpPr>
          <p:spPr bwMode="auto">
            <a:xfrm rot="-5400000">
              <a:off x="8490744" y="4468020"/>
              <a:ext cx="123825" cy="490537"/>
            </a:xfrm>
            <a:prstGeom prst="leftBrace">
              <a:avLst>
                <a:gd name="adj1" fmla="val 330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6" name="Oval 108"/>
            <p:cNvSpPr>
              <a:spLocks noChangeArrowheads="1"/>
            </p:cNvSpPr>
            <p:nvPr/>
          </p:nvSpPr>
          <p:spPr bwMode="auto">
            <a:xfrm>
              <a:off x="8447088" y="4822826"/>
              <a:ext cx="238125" cy="2381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9227" name="Group 122"/>
          <p:cNvGrpSpPr>
            <a:grpSpLocks/>
          </p:cNvGrpSpPr>
          <p:nvPr/>
        </p:nvGrpSpPr>
        <p:grpSpPr bwMode="auto">
          <a:xfrm>
            <a:off x="393700" y="2798763"/>
            <a:ext cx="8450263" cy="1828800"/>
            <a:chOff x="248" y="2142"/>
            <a:chExt cx="5323" cy="1152"/>
          </a:xfrm>
        </p:grpSpPr>
        <p:sp>
          <p:nvSpPr>
            <p:cNvPr id="9274" name="Text Box 123"/>
            <p:cNvSpPr txBox="1">
              <a:spLocks noChangeArrowheads="1"/>
            </p:cNvSpPr>
            <p:nvPr/>
          </p:nvSpPr>
          <p:spPr bwMode="auto">
            <a:xfrm>
              <a:off x="248" y="2232"/>
              <a:ext cx="32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Part /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Process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Number</a:t>
              </a:r>
            </a:p>
          </p:txBody>
        </p:sp>
        <p:sp>
          <p:nvSpPr>
            <p:cNvPr id="9275" name="Text Box 124"/>
            <p:cNvSpPr txBox="1">
              <a:spLocks noChangeArrowheads="1"/>
            </p:cNvSpPr>
            <p:nvPr/>
          </p:nvSpPr>
          <p:spPr bwMode="auto">
            <a:xfrm>
              <a:off x="565" y="2271"/>
              <a:ext cx="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Process Name /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Operation Description</a:t>
              </a:r>
            </a:p>
          </p:txBody>
        </p:sp>
        <p:sp>
          <p:nvSpPr>
            <p:cNvPr id="9276" name="Text Box 125"/>
            <p:cNvSpPr txBox="1">
              <a:spLocks noChangeArrowheads="1"/>
            </p:cNvSpPr>
            <p:nvPr/>
          </p:nvSpPr>
          <p:spPr bwMode="auto">
            <a:xfrm>
              <a:off x="1282" y="2232"/>
              <a:ext cx="58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Machine Device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Jig. Tools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for Manufacturing</a:t>
              </a:r>
            </a:p>
          </p:txBody>
        </p:sp>
        <p:sp>
          <p:nvSpPr>
            <p:cNvPr id="9277" name="Text Box 126"/>
            <p:cNvSpPr txBox="1">
              <a:spLocks noChangeArrowheads="1"/>
            </p:cNvSpPr>
            <p:nvPr/>
          </p:nvSpPr>
          <p:spPr bwMode="auto">
            <a:xfrm>
              <a:off x="1892" y="2391"/>
              <a:ext cx="2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No.</a:t>
              </a:r>
            </a:p>
          </p:txBody>
        </p:sp>
        <p:sp>
          <p:nvSpPr>
            <p:cNvPr id="9278" name="Text Box 127"/>
            <p:cNvSpPr txBox="1">
              <a:spLocks noChangeArrowheads="1"/>
            </p:cNvSpPr>
            <p:nvPr/>
          </p:nvSpPr>
          <p:spPr bwMode="auto">
            <a:xfrm>
              <a:off x="3963" y="2333"/>
              <a:ext cx="46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Evaluation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Measurement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Technique</a:t>
              </a:r>
            </a:p>
          </p:txBody>
        </p:sp>
        <p:sp>
          <p:nvSpPr>
            <p:cNvPr id="9279" name="Text Box 128"/>
            <p:cNvSpPr txBox="1">
              <a:spLocks noChangeArrowheads="1"/>
            </p:cNvSpPr>
            <p:nvPr/>
          </p:nvSpPr>
          <p:spPr bwMode="auto">
            <a:xfrm>
              <a:off x="2121" y="2391"/>
              <a:ext cx="31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Product</a:t>
              </a:r>
            </a:p>
          </p:txBody>
        </p:sp>
        <p:sp>
          <p:nvSpPr>
            <p:cNvPr id="9280" name="Text Box 129"/>
            <p:cNvSpPr txBox="1">
              <a:spLocks noChangeArrowheads="1"/>
            </p:cNvSpPr>
            <p:nvPr/>
          </p:nvSpPr>
          <p:spPr bwMode="auto">
            <a:xfrm>
              <a:off x="2599" y="2391"/>
              <a:ext cx="31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Process</a:t>
              </a:r>
            </a:p>
          </p:txBody>
        </p:sp>
        <p:sp>
          <p:nvSpPr>
            <p:cNvPr id="9281" name="Text Box 130"/>
            <p:cNvSpPr txBox="1">
              <a:spLocks noChangeArrowheads="1"/>
            </p:cNvSpPr>
            <p:nvPr/>
          </p:nvSpPr>
          <p:spPr bwMode="auto">
            <a:xfrm>
              <a:off x="3377" y="2333"/>
              <a:ext cx="52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Product/Process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Specification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tolerance</a:t>
              </a:r>
            </a:p>
          </p:txBody>
        </p:sp>
        <p:sp>
          <p:nvSpPr>
            <p:cNvPr id="9282" name="Text Box 131"/>
            <p:cNvSpPr txBox="1">
              <a:spLocks noChangeArrowheads="1"/>
            </p:cNvSpPr>
            <p:nvPr/>
          </p:nvSpPr>
          <p:spPr bwMode="auto">
            <a:xfrm>
              <a:off x="2936" y="2232"/>
              <a:ext cx="49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Special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Characteristics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Class</a:t>
              </a:r>
            </a:p>
          </p:txBody>
        </p:sp>
        <p:sp>
          <p:nvSpPr>
            <p:cNvPr id="9283" name="Text Box 132"/>
            <p:cNvSpPr txBox="1">
              <a:spLocks noChangeArrowheads="1"/>
            </p:cNvSpPr>
            <p:nvPr/>
          </p:nvSpPr>
          <p:spPr bwMode="auto">
            <a:xfrm>
              <a:off x="4472" y="2487"/>
              <a:ext cx="2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Size</a:t>
              </a:r>
            </a:p>
          </p:txBody>
        </p:sp>
        <p:sp>
          <p:nvSpPr>
            <p:cNvPr id="9284" name="Text Box 133"/>
            <p:cNvSpPr txBox="1">
              <a:spLocks noChangeArrowheads="1"/>
            </p:cNvSpPr>
            <p:nvPr/>
          </p:nvSpPr>
          <p:spPr bwMode="auto">
            <a:xfrm>
              <a:off x="4919" y="2410"/>
              <a:ext cx="3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Control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Method</a:t>
              </a:r>
            </a:p>
          </p:txBody>
        </p:sp>
        <p:sp>
          <p:nvSpPr>
            <p:cNvPr id="9285" name="Text Box 134"/>
            <p:cNvSpPr txBox="1">
              <a:spLocks noChangeArrowheads="1"/>
            </p:cNvSpPr>
            <p:nvPr/>
          </p:nvSpPr>
          <p:spPr bwMode="auto">
            <a:xfrm>
              <a:off x="4638" y="2487"/>
              <a:ext cx="24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Freq.</a:t>
              </a:r>
            </a:p>
          </p:txBody>
        </p:sp>
        <p:sp>
          <p:nvSpPr>
            <p:cNvPr id="9286" name="Text Box 135"/>
            <p:cNvSpPr txBox="1">
              <a:spLocks noChangeArrowheads="1"/>
            </p:cNvSpPr>
            <p:nvPr/>
          </p:nvSpPr>
          <p:spPr bwMode="auto">
            <a:xfrm>
              <a:off x="5228" y="2271"/>
              <a:ext cx="3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Reaction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Plan</a:t>
              </a:r>
            </a:p>
          </p:txBody>
        </p:sp>
        <p:sp>
          <p:nvSpPr>
            <p:cNvPr id="9287" name="Line 136"/>
            <p:cNvSpPr>
              <a:spLocks noChangeShapeType="1"/>
            </p:cNvSpPr>
            <p:nvPr/>
          </p:nvSpPr>
          <p:spPr bwMode="auto">
            <a:xfrm>
              <a:off x="250" y="2142"/>
              <a:ext cx="5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8" name="Line 137"/>
            <p:cNvSpPr>
              <a:spLocks noChangeShapeType="1"/>
            </p:cNvSpPr>
            <p:nvPr/>
          </p:nvSpPr>
          <p:spPr bwMode="auto">
            <a:xfrm>
              <a:off x="250" y="2622"/>
              <a:ext cx="5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9" name="Line 138"/>
            <p:cNvSpPr>
              <a:spLocks noChangeShapeType="1"/>
            </p:cNvSpPr>
            <p:nvPr/>
          </p:nvSpPr>
          <p:spPr bwMode="auto">
            <a:xfrm>
              <a:off x="250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0" name="Line 139"/>
            <p:cNvSpPr>
              <a:spLocks noChangeShapeType="1"/>
            </p:cNvSpPr>
            <p:nvPr/>
          </p:nvSpPr>
          <p:spPr bwMode="auto">
            <a:xfrm>
              <a:off x="5562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1" name="Line 140"/>
            <p:cNvSpPr>
              <a:spLocks noChangeShapeType="1"/>
            </p:cNvSpPr>
            <p:nvPr/>
          </p:nvSpPr>
          <p:spPr bwMode="auto">
            <a:xfrm>
              <a:off x="4472" y="233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2" name="Line 141"/>
            <p:cNvSpPr>
              <a:spLocks noChangeShapeType="1"/>
            </p:cNvSpPr>
            <p:nvPr/>
          </p:nvSpPr>
          <p:spPr bwMode="auto">
            <a:xfrm>
              <a:off x="4661" y="247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3" name="Line 142"/>
            <p:cNvSpPr>
              <a:spLocks noChangeShapeType="1"/>
            </p:cNvSpPr>
            <p:nvPr/>
          </p:nvSpPr>
          <p:spPr bwMode="auto">
            <a:xfrm>
              <a:off x="5230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4" name="Line 143"/>
            <p:cNvSpPr>
              <a:spLocks noChangeShapeType="1"/>
            </p:cNvSpPr>
            <p:nvPr/>
          </p:nvSpPr>
          <p:spPr bwMode="auto">
            <a:xfrm>
              <a:off x="535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5" name="Line 144"/>
            <p:cNvSpPr>
              <a:spLocks noChangeShapeType="1"/>
            </p:cNvSpPr>
            <p:nvPr/>
          </p:nvSpPr>
          <p:spPr bwMode="auto">
            <a:xfrm>
              <a:off x="1293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6" name="Line 145"/>
            <p:cNvSpPr>
              <a:spLocks noChangeShapeType="1"/>
            </p:cNvSpPr>
            <p:nvPr/>
          </p:nvSpPr>
          <p:spPr bwMode="auto">
            <a:xfrm>
              <a:off x="1863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7" name="Line 146"/>
            <p:cNvSpPr>
              <a:spLocks noChangeShapeType="1"/>
            </p:cNvSpPr>
            <p:nvPr/>
          </p:nvSpPr>
          <p:spPr bwMode="auto">
            <a:xfrm>
              <a:off x="2100" y="233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8" name="Line 147"/>
            <p:cNvSpPr>
              <a:spLocks noChangeShapeType="1"/>
            </p:cNvSpPr>
            <p:nvPr/>
          </p:nvSpPr>
          <p:spPr bwMode="auto">
            <a:xfrm>
              <a:off x="2526" y="233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9" name="Line 148"/>
            <p:cNvSpPr>
              <a:spLocks noChangeShapeType="1"/>
            </p:cNvSpPr>
            <p:nvPr/>
          </p:nvSpPr>
          <p:spPr bwMode="auto">
            <a:xfrm>
              <a:off x="4898" y="233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0" name="Line 149"/>
            <p:cNvSpPr>
              <a:spLocks noChangeShapeType="1"/>
            </p:cNvSpPr>
            <p:nvPr/>
          </p:nvSpPr>
          <p:spPr bwMode="auto">
            <a:xfrm>
              <a:off x="2953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1" name="Line 150"/>
            <p:cNvSpPr>
              <a:spLocks noChangeShapeType="1"/>
            </p:cNvSpPr>
            <p:nvPr/>
          </p:nvSpPr>
          <p:spPr bwMode="auto">
            <a:xfrm>
              <a:off x="3380" y="214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2" name="Line 151"/>
            <p:cNvSpPr>
              <a:spLocks noChangeShapeType="1"/>
            </p:cNvSpPr>
            <p:nvPr/>
          </p:nvSpPr>
          <p:spPr bwMode="auto">
            <a:xfrm>
              <a:off x="3902" y="233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3" name="Line 152"/>
            <p:cNvSpPr>
              <a:spLocks noChangeShapeType="1"/>
            </p:cNvSpPr>
            <p:nvPr/>
          </p:nvSpPr>
          <p:spPr bwMode="auto">
            <a:xfrm>
              <a:off x="250" y="3294"/>
              <a:ext cx="5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4" name="Text Box 153"/>
            <p:cNvSpPr txBox="1">
              <a:spLocks noChangeArrowheads="1"/>
            </p:cNvSpPr>
            <p:nvPr/>
          </p:nvSpPr>
          <p:spPr bwMode="auto">
            <a:xfrm>
              <a:off x="4498" y="2305"/>
              <a:ext cx="4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Sample</a:t>
              </a:r>
            </a:p>
          </p:txBody>
        </p:sp>
        <p:sp>
          <p:nvSpPr>
            <p:cNvPr id="9305" name="Text Box 154"/>
            <p:cNvSpPr txBox="1">
              <a:spLocks noChangeArrowheads="1"/>
            </p:cNvSpPr>
            <p:nvPr/>
          </p:nvSpPr>
          <p:spPr bwMode="auto">
            <a:xfrm>
              <a:off x="4139" y="2142"/>
              <a:ext cx="5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Methods</a:t>
              </a:r>
            </a:p>
          </p:txBody>
        </p:sp>
        <p:sp>
          <p:nvSpPr>
            <p:cNvPr id="9306" name="Text Box 155"/>
            <p:cNvSpPr txBox="1">
              <a:spLocks noChangeArrowheads="1"/>
            </p:cNvSpPr>
            <p:nvPr/>
          </p:nvSpPr>
          <p:spPr bwMode="auto">
            <a:xfrm>
              <a:off x="2005" y="2142"/>
              <a:ext cx="7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Characteristics</a:t>
              </a:r>
            </a:p>
          </p:txBody>
        </p:sp>
        <p:sp>
          <p:nvSpPr>
            <p:cNvPr id="9307" name="Line 156"/>
            <p:cNvSpPr>
              <a:spLocks noChangeShapeType="1"/>
            </p:cNvSpPr>
            <p:nvPr/>
          </p:nvSpPr>
          <p:spPr bwMode="auto">
            <a:xfrm>
              <a:off x="3380" y="2334"/>
              <a:ext cx="1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8" name="Line 157"/>
            <p:cNvSpPr>
              <a:spLocks noChangeShapeType="1"/>
            </p:cNvSpPr>
            <p:nvPr/>
          </p:nvSpPr>
          <p:spPr bwMode="auto">
            <a:xfrm>
              <a:off x="1863" y="2334"/>
              <a:ext cx="10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9" name="Line 158"/>
            <p:cNvSpPr>
              <a:spLocks noChangeShapeType="1"/>
            </p:cNvSpPr>
            <p:nvPr/>
          </p:nvSpPr>
          <p:spPr bwMode="auto">
            <a:xfrm>
              <a:off x="4472" y="2478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28" name="Group 159"/>
          <p:cNvGrpSpPr>
            <a:grpSpLocks/>
          </p:cNvGrpSpPr>
          <p:nvPr/>
        </p:nvGrpSpPr>
        <p:grpSpPr bwMode="auto">
          <a:xfrm>
            <a:off x="377825" y="1447800"/>
            <a:ext cx="8461375" cy="1274763"/>
            <a:chOff x="234" y="1309"/>
            <a:chExt cx="5330" cy="803"/>
          </a:xfrm>
        </p:grpSpPr>
        <p:sp>
          <p:nvSpPr>
            <p:cNvPr id="9242" name="Text Box 160"/>
            <p:cNvSpPr txBox="1">
              <a:spLocks noChangeArrowheads="1"/>
            </p:cNvSpPr>
            <p:nvPr/>
          </p:nvSpPr>
          <p:spPr bwMode="auto">
            <a:xfrm>
              <a:off x="361" y="1309"/>
              <a:ext cx="4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Prototype</a:t>
              </a:r>
            </a:p>
          </p:txBody>
        </p:sp>
        <p:sp>
          <p:nvSpPr>
            <p:cNvPr id="9243" name="Text Box 161"/>
            <p:cNvSpPr txBox="1">
              <a:spLocks noChangeArrowheads="1"/>
            </p:cNvSpPr>
            <p:nvPr/>
          </p:nvSpPr>
          <p:spPr bwMode="auto">
            <a:xfrm>
              <a:off x="1038" y="1318"/>
              <a:ext cx="4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Pre-launch</a:t>
              </a:r>
            </a:p>
          </p:txBody>
        </p:sp>
        <p:sp>
          <p:nvSpPr>
            <p:cNvPr id="9244" name="Text Box 162"/>
            <p:cNvSpPr txBox="1">
              <a:spLocks noChangeArrowheads="1"/>
            </p:cNvSpPr>
            <p:nvPr/>
          </p:nvSpPr>
          <p:spPr bwMode="auto">
            <a:xfrm>
              <a:off x="1658" y="1318"/>
              <a:ext cx="4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Production</a:t>
              </a:r>
            </a:p>
          </p:txBody>
        </p:sp>
        <p:sp>
          <p:nvSpPr>
            <p:cNvPr id="9245" name="Text Box 163"/>
            <p:cNvSpPr txBox="1">
              <a:spLocks noChangeArrowheads="1"/>
            </p:cNvSpPr>
            <p:nvPr/>
          </p:nvSpPr>
          <p:spPr bwMode="auto">
            <a:xfrm>
              <a:off x="234" y="1419"/>
              <a:ext cx="8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Control Plan Number</a:t>
              </a:r>
            </a:p>
          </p:txBody>
        </p:sp>
        <p:sp>
          <p:nvSpPr>
            <p:cNvPr id="9246" name="Text Box 164"/>
            <p:cNvSpPr txBox="1">
              <a:spLocks noChangeArrowheads="1"/>
            </p:cNvSpPr>
            <p:nvPr/>
          </p:nvSpPr>
          <p:spPr bwMode="auto">
            <a:xfrm>
              <a:off x="2154" y="1438"/>
              <a:ext cx="7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Key Contact/Phone</a:t>
              </a:r>
            </a:p>
          </p:txBody>
        </p:sp>
        <p:sp>
          <p:nvSpPr>
            <p:cNvPr id="9247" name="Text Box 165"/>
            <p:cNvSpPr txBox="1">
              <a:spLocks noChangeArrowheads="1"/>
            </p:cNvSpPr>
            <p:nvPr/>
          </p:nvSpPr>
          <p:spPr bwMode="auto">
            <a:xfrm>
              <a:off x="3830" y="1428"/>
              <a:ext cx="6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Date (Original)</a:t>
              </a:r>
            </a:p>
          </p:txBody>
        </p:sp>
        <p:sp>
          <p:nvSpPr>
            <p:cNvPr id="9248" name="Text Box 166"/>
            <p:cNvSpPr txBox="1">
              <a:spLocks noChangeArrowheads="1"/>
            </p:cNvSpPr>
            <p:nvPr/>
          </p:nvSpPr>
          <p:spPr bwMode="auto">
            <a:xfrm>
              <a:off x="3830" y="1620"/>
              <a:ext cx="6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Date (Revised)</a:t>
              </a:r>
            </a:p>
          </p:txBody>
        </p:sp>
        <p:sp>
          <p:nvSpPr>
            <p:cNvPr id="9249" name="Text Box 167"/>
            <p:cNvSpPr txBox="1">
              <a:spLocks noChangeArrowheads="1"/>
            </p:cNvSpPr>
            <p:nvPr/>
          </p:nvSpPr>
          <p:spPr bwMode="auto">
            <a:xfrm>
              <a:off x="243" y="1585"/>
              <a:ext cx="1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Part Number/Latest Change Level</a:t>
              </a:r>
            </a:p>
          </p:txBody>
        </p:sp>
        <p:sp>
          <p:nvSpPr>
            <p:cNvPr id="9250" name="Text Box 168"/>
            <p:cNvSpPr txBox="1">
              <a:spLocks noChangeArrowheads="1"/>
            </p:cNvSpPr>
            <p:nvPr/>
          </p:nvSpPr>
          <p:spPr bwMode="auto">
            <a:xfrm>
              <a:off x="244" y="1758"/>
              <a:ext cx="96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Part Number / Description</a:t>
              </a:r>
            </a:p>
          </p:txBody>
        </p:sp>
        <p:sp>
          <p:nvSpPr>
            <p:cNvPr id="9251" name="Text Box 169"/>
            <p:cNvSpPr txBox="1">
              <a:spLocks noChangeArrowheads="1"/>
            </p:cNvSpPr>
            <p:nvPr/>
          </p:nvSpPr>
          <p:spPr bwMode="auto">
            <a:xfrm>
              <a:off x="246" y="1932"/>
              <a:ext cx="6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Plant / Supplier</a:t>
              </a:r>
            </a:p>
          </p:txBody>
        </p:sp>
        <p:sp>
          <p:nvSpPr>
            <p:cNvPr id="9252" name="Text Box 170"/>
            <p:cNvSpPr txBox="1">
              <a:spLocks noChangeArrowheads="1"/>
            </p:cNvSpPr>
            <p:nvPr/>
          </p:nvSpPr>
          <p:spPr bwMode="auto">
            <a:xfrm>
              <a:off x="1314" y="1934"/>
              <a:ext cx="5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Supplier Code</a:t>
              </a:r>
            </a:p>
          </p:txBody>
        </p:sp>
        <p:sp>
          <p:nvSpPr>
            <p:cNvPr id="9253" name="Text Box 171"/>
            <p:cNvSpPr txBox="1">
              <a:spLocks noChangeArrowheads="1"/>
            </p:cNvSpPr>
            <p:nvPr/>
          </p:nvSpPr>
          <p:spPr bwMode="auto">
            <a:xfrm>
              <a:off x="2154" y="1605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Core Team</a:t>
              </a:r>
            </a:p>
          </p:txBody>
        </p:sp>
        <p:sp>
          <p:nvSpPr>
            <p:cNvPr id="9254" name="Text Box 172"/>
            <p:cNvSpPr txBox="1">
              <a:spLocks noChangeArrowheads="1"/>
            </p:cNvSpPr>
            <p:nvPr/>
          </p:nvSpPr>
          <p:spPr bwMode="auto">
            <a:xfrm>
              <a:off x="2154" y="1768"/>
              <a:ext cx="11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Plant / Supplier Approval Date</a:t>
              </a:r>
            </a:p>
          </p:txBody>
        </p:sp>
        <p:sp>
          <p:nvSpPr>
            <p:cNvPr id="9255" name="Text Box 173"/>
            <p:cNvSpPr txBox="1">
              <a:spLocks noChangeArrowheads="1"/>
            </p:cNvSpPr>
            <p:nvPr/>
          </p:nvSpPr>
          <p:spPr bwMode="auto">
            <a:xfrm>
              <a:off x="3830" y="1768"/>
              <a:ext cx="16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Customer </a:t>
              </a:r>
              <a:r>
                <a:rPr lang="en-US" sz="10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Eng.'s </a:t>
              </a: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Approval / Date (if Required)</a:t>
              </a:r>
            </a:p>
          </p:txBody>
        </p:sp>
        <p:sp>
          <p:nvSpPr>
            <p:cNvPr id="9256" name="Text Box 174"/>
            <p:cNvSpPr txBox="1">
              <a:spLocks noChangeArrowheads="1"/>
            </p:cNvSpPr>
            <p:nvPr/>
          </p:nvSpPr>
          <p:spPr bwMode="auto">
            <a:xfrm>
              <a:off x="3830" y="1929"/>
              <a:ext cx="16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Customer Quality Approval / Date (if Required)</a:t>
              </a:r>
            </a:p>
          </p:txBody>
        </p:sp>
        <p:sp>
          <p:nvSpPr>
            <p:cNvPr id="9257" name="Text Box 175"/>
            <p:cNvSpPr txBox="1">
              <a:spLocks noChangeArrowheads="1"/>
            </p:cNvSpPr>
            <p:nvPr/>
          </p:nvSpPr>
          <p:spPr bwMode="auto">
            <a:xfrm>
              <a:off x="2154" y="1933"/>
              <a:ext cx="1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Other Approval / Date (if Required)</a:t>
              </a:r>
            </a:p>
          </p:txBody>
        </p:sp>
        <p:sp>
          <p:nvSpPr>
            <p:cNvPr id="9258" name="Line 176"/>
            <p:cNvSpPr>
              <a:spLocks noChangeShapeType="1"/>
            </p:cNvSpPr>
            <p:nvPr/>
          </p:nvSpPr>
          <p:spPr bwMode="auto">
            <a:xfrm>
              <a:off x="265" y="1445"/>
              <a:ext cx="5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9" name="Line 177"/>
            <p:cNvSpPr>
              <a:spLocks noChangeShapeType="1"/>
            </p:cNvSpPr>
            <p:nvPr/>
          </p:nvSpPr>
          <p:spPr bwMode="auto">
            <a:xfrm>
              <a:off x="265" y="1611"/>
              <a:ext cx="5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0" name="Line 178"/>
            <p:cNvSpPr>
              <a:spLocks noChangeShapeType="1"/>
            </p:cNvSpPr>
            <p:nvPr/>
          </p:nvSpPr>
          <p:spPr bwMode="auto">
            <a:xfrm>
              <a:off x="265" y="1778"/>
              <a:ext cx="5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1" name="Line 179"/>
            <p:cNvSpPr>
              <a:spLocks noChangeShapeType="1"/>
            </p:cNvSpPr>
            <p:nvPr/>
          </p:nvSpPr>
          <p:spPr bwMode="auto">
            <a:xfrm>
              <a:off x="265" y="1945"/>
              <a:ext cx="52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2" name="Line 180"/>
            <p:cNvSpPr>
              <a:spLocks noChangeShapeType="1"/>
            </p:cNvSpPr>
            <p:nvPr/>
          </p:nvSpPr>
          <p:spPr bwMode="auto">
            <a:xfrm>
              <a:off x="247" y="2112"/>
              <a:ext cx="5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3" name="Line 181"/>
            <p:cNvSpPr>
              <a:spLocks noChangeShapeType="1"/>
            </p:cNvSpPr>
            <p:nvPr/>
          </p:nvSpPr>
          <p:spPr bwMode="auto">
            <a:xfrm>
              <a:off x="2158" y="1335"/>
              <a:ext cx="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4" name="Line 182"/>
            <p:cNvSpPr>
              <a:spLocks noChangeShapeType="1"/>
            </p:cNvSpPr>
            <p:nvPr/>
          </p:nvSpPr>
          <p:spPr bwMode="auto">
            <a:xfrm>
              <a:off x="262" y="1337"/>
              <a:ext cx="1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5" name="Line 183"/>
            <p:cNvSpPr>
              <a:spLocks noChangeShapeType="1"/>
            </p:cNvSpPr>
            <p:nvPr/>
          </p:nvSpPr>
          <p:spPr bwMode="auto">
            <a:xfrm>
              <a:off x="3856" y="1449"/>
              <a:ext cx="0" cy="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6" name="Line 184"/>
            <p:cNvSpPr>
              <a:spLocks noChangeShapeType="1"/>
            </p:cNvSpPr>
            <p:nvPr/>
          </p:nvSpPr>
          <p:spPr bwMode="auto">
            <a:xfrm>
              <a:off x="262" y="1335"/>
              <a:ext cx="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7" name="Line 185"/>
            <p:cNvSpPr>
              <a:spLocks noChangeShapeType="1"/>
            </p:cNvSpPr>
            <p:nvPr/>
          </p:nvSpPr>
          <p:spPr bwMode="auto">
            <a:xfrm>
              <a:off x="5564" y="1449"/>
              <a:ext cx="0" cy="6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8" name="Line 186"/>
            <p:cNvSpPr>
              <a:spLocks noChangeShapeType="1"/>
            </p:cNvSpPr>
            <p:nvPr/>
          </p:nvSpPr>
          <p:spPr bwMode="auto">
            <a:xfrm>
              <a:off x="1317" y="1947"/>
              <a:ext cx="0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9" name="Line 187"/>
            <p:cNvSpPr>
              <a:spLocks noChangeShapeType="1"/>
            </p:cNvSpPr>
            <p:nvPr/>
          </p:nvSpPr>
          <p:spPr bwMode="auto">
            <a:xfrm flipH="1">
              <a:off x="384" y="1335"/>
              <a:ext cx="3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0" name="Line 188"/>
            <p:cNvSpPr>
              <a:spLocks noChangeShapeType="1"/>
            </p:cNvSpPr>
            <p:nvPr/>
          </p:nvSpPr>
          <p:spPr bwMode="auto">
            <a:xfrm flipH="1">
              <a:off x="1530" y="1341"/>
              <a:ext cx="3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1" name="Line 189"/>
            <p:cNvSpPr>
              <a:spLocks noChangeShapeType="1"/>
            </p:cNvSpPr>
            <p:nvPr/>
          </p:nvSpPr>
          <p:spPr bwMode="auto">
            <a:xfrm flipH="1">
              <a:off x="1656" y="1341"/>
              <a:ext cx="3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2" name="Line 190"/>
            <p:cNvSpPr>
              <a:spLocks noChangeShapeType="1"/>
            </p:cNvSpPr>
            <p:nvPr/>
          </p:nvSpPr>
          <p:spPr bwMode="auto">
            <a:xfrm flipH="1">
              <a:off x="924" y="1335"/>
              <a:ext cx="3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73" name="Line 191"/>
            <p:cNvSpPr>
              <a:spLocks noChangeShapeType="1"/>
            </p:cNvSpPr>
            <p:nvPr/>
          </p:nvSpPr>
          <p:spPr bwMode="auto">
            <a:xfrm flipH="1">
              <a:off x="1026" y="1335"/>
              <a:ext cx="3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9425" y="3944938"/>
            <a:ext cx="8245475" cy="225425"/>
            <a:chOff x="479425" y="3944938"/>
            <a:chExt cx="8245475" cy="225425"/>
          </a:xfrm>
        </p:grpSpPr>
        <p:sp>
          <p:nvSpPr>
            <p:cNvPr id="9229" name="AutoShape 192"/>
            <p:cNvSpPr>
              <a:spLocks noChangeArrowheads="1"/>
            </p:cNvSpPr>
            <p:nvPr/>
          </p:nvSpPr>
          <p:spPr bwMode="auto">
            <a:xfrm>
              <a:off x="479425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230" name="AutoShape 193"/>
            <p:cNvSpPr>
              <a:spLocks noChangeArrowheads="1"/>
            </p:cNvSpPr>
            <p:nvPr/>
          </p:nvSpPr>
          <p:spPr bwMode="auto">
            <a:xfrm>
              <a:off x="1312863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231" name="AutoShape 194"/>
            <p:cNvSpPr>
              <a:spLocks noChangeArrowheads="1"/>
            </p:cNvSpPr>
            <p:nvPr/>
          </p:nvSpPr>
          <p:spPr bwMode="auto">
            <a:xfrm>
              <a:off x="3513138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232" name="AutoShape 195"/>
            <p:cNvSpPr>
              <a:spLocks noChangeArrowheads="1"/>
            </p:cNvSpPr>
            <p:nvPr/>
          </p:nvSpPr>
          <p:spPr bwMode="auto">
            <a:xfrm>
              <a:off x="4187825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9233" name="AutoShape 196"/>
            <p:cNvSpPr>
              <a:spLocks noChangeArrowheads="1"/>
            </p:cNvSpPr>
            <p:nvPr/>
          </p:nvSpPr>
          <p:spPr bwMode="auto">
            <a:xfrm>
              <a:off x="4862513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234" name="AutoShape 197"/>
            <p:cNvSpPr>
              <a:spLocks noChangeArrowheads="1"/>
            </p:cNvSpPr>
            <p:nvPr/>
          </p:nvSpPr>
          <p:spPr bwMode="auto">
            <a:xfrm>
              <a:off x="5610225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9235" name="AutoShape 198"/>
            <p:cNvSpPr>
              <a:spLocks noChangeArrowheads="1"/>
            </p:cNvSpPr>
            <p:nvPr/>
          </p:nvSpPr>
          <p:spPr bwMode="auto">
            <a:xfrm>
              <a:off x="6546850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9236" name="AutoShape 199"/>
            <p:cNvSpPr>
              <a:spLocks noChangeArrowheads="1"/>
            </p:cNvSpPr>
            <p:nvPr/>
          </p:nvSpPr>
          <p:spPr bwMode="auto">
            <a:xfrm>
              <a:off x="7453313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9237" name="AutoShape 200"/>
            <p:cNvSpPr>
              <a:spLocks noChangeArrowheads="1"/>
            </p:cNvSpPr>
            <p:nvPr/>
          </p:nvSpPr>
          <p:spPr bwMode="auto">
            <a:xfrm>
              <a:off x="7896225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11</a:t>
              </a:r>
            </a:p>
          </p:txBody>
        </p:sp>
        <p:sp>
          <p:nvSpPr>
            <p:cNvPr id="9238" name="AutoShape 201"/>
            <p:cNvSpPr>
              <a:spLocks noChangeArrowheads="1"/>
            </p:cNvSpPr>
            <p:nvPr/>
          </p:nvSpPr>
          <p:spPr bwMode="auto">
            <a:xfrm>
              <a:off x="8455025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9239" name="AutoShape 202"/>
            <p:cNvSpPr>
              <a:spLocks noChangeArrowheads="1"/>
            </p:cNvSpPr>
            <p:nvPr/>
          </p:nvSpPr>
          <p:spPr bwMode="auto">
            <a:xfrm>
              <a:off x="2349500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9240" name="AutoShape 203"/>
            <p:cNvSpPr>
              <a:spLocks noChangeArrowheads="1"/>
            </p:cNvSpPr>
            <p:nvPr/>
          </p:nvSpPr>
          <p:spPr bwMode="auto">
            <a:xfrm>
              <a:off x="3011488" y="3944938"/>
              <a:ext cx="269875" cy="225425"/>
            </a:xfrm>
            <a:prstGeom prst="flowChartConnector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9241" name="Text Box 204"/>
          <p:cNvSpPr txBox="1">
            <a:spLocks noChangeArrowheads="1"/>
          </p:cNvSpPr>
          <p:nvPr/>
        </p:nvSpPr>
        <p:spPr bwMode="auto">
          <a:xfrm>
            <a:off x="342286" y="5745738"/>
            <a:ext cx="82121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Advanced Product Quality Planning (APQP) Reference Manual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QS-9000</a:t>
            </a:r>
            <a:endParaRPr lang="en-US" sz="16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27038" y="1627187"/>
            <a:ext cx="1286704" cy="269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01184" y="1916112"/>
            <a:ext cx="724729" cy="244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00360" y="1673223"/>
            <a:ext cx="774322" cy="5032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53263" y="2209005"/>
            <a:ext cx="645734" cy="5032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717675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Slide Number Placeholder 1"/>
          <p:cNvSpPr txBox="1">
            <a:spLocks/>
          </p:cNvSpPr>
          <p:nvPr/>
        </p:nvSpPr>
        <p:spPr>
          <a:xfrm>
            <a:off x="1926609" y="6448264"/>
            <a:ext cx="13180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Page </a:t>
            </a:r>
            <a:fld id="{68795BF7-C4FC-4E90-ABB1-D5C7FB9629DC}" type="slidenum">
              <a:rPr 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 txBox="1">
            <a:spLocks noChangeArrowheads="1"/>
          </p:cNvSpPr>
          <p:nvPr/>
        </p:nvSpPr>
        <p:spPr bwMode="auto">
          <a:xfrm>
            <a:off x="1717676" y="200166"/>
            <a:ext cx="4722454" cy="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ヒラギノ角ゴ Pro W3" pitchFamily="-109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  <a:ea typeface="ヒラギノ角ゴ Pro W3" pitchFamily="-109" charset="-128"/>
                <a:cs typeface="Calibri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Arial" pitchFamily="-109" charset="0"/>
                <a:ea typeface="ヒラギノ角ゴ Pro W3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/>
              <a:t>Control Plans</a:t>
            </a:r>
          </a:p>
        </p:txBody>
      </p:sp>
      <p:sp>
        <p:nvSpPr>
          <p:cNvPr id="109" name="Action Button: Home 108">
            <a:hlinkClick r:id="" action="ppaction://hlinkshowjump?jump=firstslide" highlightClick="1"/>
          </p:cNvPr>
          <p:cNvSpPr/>
          <p:nvPr/>
        </p:nvSpPr>
        <p:spPr>
          <a:xfrm>
            <a:off x="88490" y="6448264"/>
            <a:ext cx="597310" cy="36611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Text Box 204"/>
          <p:cNvSpPr txBox="1">
            <a:spLocks noChangeArrowheads="1"/>
          </p:cNvSpPr>
          <p:nvPr/>
        </p:nvSpPr>
        <p:spPr bwMode="auto">
          <a:xfrm>
            <a:off x="1103294" y="5134491"/>
            <a:ext cx="1266774" cy="30777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Operation</a:t>
            </a:r>
            <a:endParaRPr 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1" name="Text Box 204"/>
          <p:cNvSpPr txBox="1">
            <a:spLocks noChangeArrowheads="1"/>
          </p:cNvSpPr>
          <p:nvPr/>
        </p:nvSpPr>
        <p:spPr bwMode="auto">
          <a:xfrm>
            <a:off x="3356488" y="5138381"/>
            <a:ext cx="1661293" cy="30777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Characteristics</a:t>
            </a:r>
            <a:endParaRPr 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2" name="Text Box 204"/>
          <p:cNvSpPr txBox="1">
            <a:spLocks noChangeArrowheads="1"/>
          </p:cNvSpPr>
          <p:nvPr/>
        </p:nvSpPr>
        <p:spPr bwMode="auto">
          <a:xfrm>
            <a:off x="6364888" y="5134491"/>
            <a:ext cx="1097156" cy="30777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Methods</a:t>
            </a:r>
            <a:endParaRPr 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3" name="Text Box 204"/>
          <p:cNvSpPr txBox="1">
            <a:spLocks noChangeArrowheads="1"/>
          </p:cNvSpPr>
          <p:nvPr/>
        </p:nvSpPr>
        <p:spPr bwMode="auto">
          <a:xfrm>
            <a:off x="8058944" y="5138381"/>
            <a:ext cx="1042289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Reaction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Plan</a:t>
            </a:r>
            <a:endParaRPr 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  <p:bldP spid="95" grpId="0" animBg="1"/>
      <p:bldP spid="96" grpId="0" animBg="1"/>
      <p:bldP spid="98" grpId="0" animBg="1"/>
      <p:bldP spid="9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10&quot;&gt;&lt;object type=&quot;3&quot; unique_id=&quot;10111&quot;&gt;&lt;property id=&quot;20148&quot; value=&quot;5&quot;/&gt;&lt;property id=&quot;20300&quot; value=&quot;Slide 2 - &amp;quot;Analyze &amp;#x0D;&amp;#x0A;Opportunity Part 1&amp;quot;&quot;/&gt;&lt;property id=&quot;20307&quot; value=&quot;256&quot;/&gt;&lt;/object&gt;&lt;object type=&quot;3&quot; unique_id=&quot;10112&quot;&gt;&lt;property id=&quot;20148&quot; value=&quot;5&quot;/&gt;&lt;property id=&quot;20300&quot; value=&quot;Slide 3 - &amp;quot;Learning Objectives&amp;quot;&quot;/&gt;&lt;property id=&quot;20307&quot; value=&quot;267&quot;/&gt;&lt;/object&gt;&lt;object type=&quot;3&quot; unique_id=&quot;10113&quot;&gt;&lt;property id=&quot;20148&quot; value=&quot;5&quot;/&gt;&lt;property id=&quot;20300&quot; value=&quot;Slide 4 - &amp;quot;What’s In It for Me?&amp;quot;&quot;/&gt;&lt;property id=&quot;20307&quot; value=&quot;303&quot;/&gt;&lt;/object&gt;&lt;object type=&quot;3&quot; unique_id=&quot;10114&quot;&gt;&lt;property id=&quot;20148&quot; value=&quot;5&quot;/&gt;&lt;property id=&quot;20300&quot; value=&quot;Slide 5 - &amp;quot;Application Examples&amp;quot;&quot;/&gt;&lt;property id=&quot;20307&quot; value=&quot;268&quot;/&gt;&lt;/object&gt;&lt;object type=&quot;3&quot; unique_id=&quot;10115&quot;&gt;&lt;property id=&quot;20148&quot; value=&quot;5&quot;/&gt;&lt;property id=&quot;20300&quot; value=&quot;Slide 6 - &amp;quot;What Is A Failure Mode?&amp;quot;&quot;/&gt;&lt;property id=&quot;20307&quot; value=&quot;274&quot;/&gt;&lt;/object&gt;&lt;object type=&quot;3&quot; unique_id=&quot;10116&quot;&gt;&lt;property id=&quot;20148&quot; value=&quot;5&quot;/&gt;&lt;property id=&quot;20300&quot; value=&quot;Slide 7 - &amp;quot;FMEA&amp;quot;&quot;/&gt;&lt;property id=&quot;20307&quot; value=&quot;270&quot;/&gt;&lt;/object&gt;&lt;object type=&quot;3&quot; unique_id=&quot;10117&quot;&gt;&lt;property id=&quot;20148&quot; value=&quot;5&quot;/&gt;&lt;property id=&quot;20300&quot; value=&quot;Slide 8 - &amp;quot;FMEA&amp;quot;&quot;/&gt;&lt;property id=&quot;20307&quot; value=&quot;271&quot;/&gt;&lt;/object&gt;&lt;object type=&quot;3&quot; unique_id=&quot;10118&quot;&gt;&lt;property id=&quot;20148&quot; value=&quot;5&quot;/&gt;&lt;property id=&quot;20300&quot; value=&quot;Slide 9 - &amp;quot;FMEA&amp;quot;&quot;/&gt;&lt;property id=&quot;20307&quot; value=&quot;272&quot;/&gt;&lt;/object&gt;&lt;object type=&quot;3&quot; unique_id=&quot;10119&quot;&gt;&lt;property id=&quot;20148&quot; value=&quot;5&quot;/&gt;&lt;property id=&quot;20300&quot; value=&quot;Slide 10 - &amp;quot;FMEA Form&amp;quot;&quot;/&gt;&lt;property id=&quot;20307&quot; value=&quot;304&quot;/&gt;&lt;/object&gt;&lt;object type=&quot;3&quot; unique_id=&quot;10120&quot;&gt;&lt;property id=&quot;20148&quot; value=&quot;5&quot;/&gt;&lt;property id=&quot;20300&quot; value=&quot;Slide 11 - &amp;quot;FMEA&amp;quot;&quot;/&gt;&lt;property id=&quot;20307&quot; value=&quot;273&quot;/&gt;&lt;/object&gt;&lt;object type=&quot;3&quot; unique_id=&quot;10121&quot;&gt;&lt;property id=&quot;20148&quot; value=&quot;5&quot;/&gt;&lt;property id=&quot;20300&quot; value=&quot;Slide 12 - &amp;quot;When to Conduct an FMEA&amp;quot;&quot;/&gt;&lt;property id=&quot;20307&quot; value=&quot;282&quot;/&gt;&lt;/object&gt;&lt;object type=&quot;3&quot; unique_id=&quot;10122&quot;&gt;&lt;property id=&quot;20148&quot; value=&quot;5&quot;/&gt;&lt;property id=&quot;20300&quot; value=&quot;Slide 13 - &amp;quot;History of FMEA&amp;quot;&quot;/&gt;&lt;property id=&quot;20307&quot; value=&quot;277&quot;/&gt;&lt;/object&gt;&lt;object type=&quot;3&quot; unique_id=&quot;10123&quot;&gt;&lt;property id=&quot;20148&quot; value=&quot;5&quot;/&gt;&lt;property id=&quot;20300&quot; value=&quot;Slide 14 - &amp;quot;Exercises&amp;quot;&quot;/&gt;&lt;property id=&quot;20307&quot; value=&quot;278&quot;/&gt;&lt;/object&gt;&lt;object type=&quot;3&quot; unique_id=&quot;10124&quot;&gt;&lt;property id=&quot;20148&quot; value=&quot;5&quot;/&gt;&lt;property id=&quot;20300&quot; value=&quot;Slide 15 - &amp;quot;The FMEA Form&amp;quot;&quot;/&gt;&lt;property id=&quot;20307&quot; value=&quot;289&quot;/&gt;&lt;/object&gt;&lt;object type=&quot;3&quot; unique_id=&quot;10125&quot;&gt;&lt;property id=&quot;20148&quot; value=&quot;5&quot;/&gt;&lt;property id=&quot;20300&quot; value=&quot;Slide 16 - &amp;quot;Types of FMEAs&amp;quot;&quot;/&gt;&lt;property id=&quot;20307&quot; value=&quot;275&quot;/&gt;&lt;/object&gt;&lt;object type=&quot;3&quot; unique_id=&quot;10126&quot;&gt;&lt;property id=&quot;20148&quot; value=&quot;5&quot;/&gt;&lt;property id=&quot;20300&quot; value=&quot;Slide 17 - &amp;quot;FMEA: A Team Tool&amp;quot;&quot;/&gt;&lt;property id=&quot;20307&quot; value=&quot;280&quot;/&gt;&lt;/object&gt;&lt;object type=&quot;3&quot; unique_id=&quot;10127&quot;&gt;&lt;property id=&quot;20148&quot; value=&quot;5&quot;/&gt;&lt;property id=&quot;20300&quot; value=&quot;Slide 18 - &amp;quot;FMEA Procedure&amp;quot;&quot;/&gt;&lt;property id=&quot;20307&quot; value=&quot;279&quot;/&gt;&lt;/object&gt;&lt;object type=&quot;3&quot; unique_id=&quot;10128&quot;&gt;&lt;property id=&quot;20148&quot; value=&quot;5&quot;/&gt;&lt;property id=&quot;20300&quot; value=&quot;Slide 19 - &amp;quot;FMEA Procedure (Cont.)&amp;quot;&quot;/&gt;&lt;property id=&quot;20307&quot; value=&quot;288&quot;/&gt;&lt;/object&gt;&lt;object type=&quot;3&quot; unique_id=&quot;10129&quot;&gt;&lt;property id=&quot;20148&quot; value=&quot;5&quot;/&gt;&lt;property id=&quot;20300&quot; value=&quot;Slide 20 - &amp;quot;FMEA Inputs and Outputs&amp;quot;&quot;/&gt;&lt;property id=&quot;20307&quot; value=&quot;281&quot;/&gt;&lt;/object&gt;&lt;object type=&quot;3&quot; unique_id=&quot;10130&quot;&gt;&lt;property id=&quot;20148&quot; value=&quot;5&quot;/&gt;&lt;property id=&quot;20300&quot; value=&quot;Slide 21 - &amp;quot;Failure Modes and Effects&amp;quot;&quot;/&gt;&lt;property id=&quot;20307&quot; value=&quot;291&quot;/&gt;&lt;/object&gt;&lt;object type=&quot;3&quot; unique_id=&quot;10131&quot;&gt;&lt;property id=&quot;20148&quot; value=&quot;5&quot;/&gt;&lt;property id=&quot;20300&quot; value=&quot;Slide 22 - &amp;quot;Severity, Occurrence, &amp;#x0D;&amp;#x0A;and Detection&amp;quot;&quot;/&gt;&lt;property id=&quot;20307&quot; value=&quot;283&quot;/&gt;&lt;/object&gt;&lt;object type=&quot;3&quot; unique_id=&quot;10132&quot;&gt;&lt;property id=&quot;20148&quot; value=&quot;5&quot;/&gt;&lt;property id=&quot;20300&quot; value=&quot;Slide 23 - &amp;quot;Rating Scales&amp;quot;&quot;/&gt;&lt;property id=&quot;20307&quot; value=&quot;290&quot;/&gt;&lt;/object&gt;&lt;object type=&quot;3&quot; unique_id=&quot;10133&quot;&gt;&lt;property id=&quot;20148&quot; value=&quot;5&quot;/&gt;&lt;property id=&quot;20300&quot; value=&quot;Slide 24 - &amp;quot;Rating Scales&amp;quot;&quot;/&gt;&lt;property id=&quot;20307&quot; value=&quot;306&quot;/&gt;&lt;/object&gt;&lt;object type=&quot;3&quot; unique_id=&quot;10134&quot;&gt;&lt;property id=&quot;20148&quot; value=&quot;5&quot;/&gt;&lt;property id=&quot;20300&quot; value=&quot;Slide 25 - &amp;quot;Risk Priority Number (RPN)&amp;quot;&quot;/&gt;&lt;property id=&quot;20307&quot; value=&quot;284&quot;/&gt;&lt;/object&gt;&lt;object type=&quot;3&quot; unique_id=&quot;10135&quot;&gt;&lt;property id=&quot;20148&quot; value=&quot;5&quot;/&gt;&lt;property id=&quot;20300&quot; value=&quot;Slide 26 - &amp;quot;FMEA Example&amp;quot;&quot;/&gt;&lt;property id=&quot;20307&quot; value=&quot;285&quot;/&gt;&lt;/object&gt;&lt;object type=&quot;3&quot; unique_id=&quot;10136&quot;&gt;&lt;property id=&quot;20148&quot; value=&quot;5&quot;/&gt;&lt;property id=&quot;20300&quot; value=&quot;Slide 27 - &amp;quot;Truck Stop Coffee Process Map&amp;quot;&quot;/&gt;&lt;property id=&quot;20307&quot; value=&quot;292&quot;/&gt;&lt;/object&gt;&lt;object type=&quot;3&quot; unique_id=&quot;10137&quot;&gt;&lt;property id=&quot;20148&quot; value=&quot;5&quot;/&gt;&lt;property id=&quot;20300&quot; value=&quot;Slide 28 - &amp;quot;Truck Stop Coffee C&amp;amp;E Matrix&amp;quot;&quot;/&gt;&lt;property id=&quot;20307&quot; value=&quot;293&quot;/&gt;&lt;/object&gt;&lt;object type=&quot;3&quot; unique_id=&quot;10138&quot;&gt;&lt;property id=&quot;20148&quot; value=&quot;5&quot;/&gt;&lt;property id=&quot;20300&quot; value=&quot;Slide 29 - &amp;quot;Step 1: For Each Input, Determine the Potential Failure Modes&amp;quot;&quot;/&gt;&lt;property id=&quot;20307&quot; value=&quot;294&quot;/&gt;&lt;/object&gt;&lt;object type=&quot;3&quot; unique_id=&quot;10139&quot;&gt;&lt;property id=&quot;20148&quot; value=&quot;5&quot;/&gt;&lt;property id=&quot;20300&quot; value=&quot;Slide 30 - &amp;quot;Step 2: For Each Failure Mode, Identify Effects and Assign Severity&amp;quot;&quot;/&gt;&lt;property id=&quot;20307&quot; value=&quot;295&quot;/&gt;&lt;/object&gt;&lt;object type=&quot;3&quot; unique_id=&quot;10140&quot;&gt;&lt;property id=&quot;20148&quot; value=&quot;5&quot;/&gt;&lt;property id=&quot;20300&quot; value=&quot;Slide 31 - &amp;quot;Step 3: Identify Potential Causes of Each Failure Mode and Assign Score&amp;quot;&quot;/&gt;&lt;property id=&quot;20307&quot; value=&quot;296&quot;/&gt;&lt;/object&gt;&lt;object type=&quot;3&quot; unique_id=&quot;10141&quot;&gt;&lt;property id=&quot;20148&quot; value=&quot;5&quot;/&gt;&lt;property id=&quot;20300&quot; value=&quot;Slide 32 - &amp;quot;Step 4: List Current Controls for Each Cause and Assign Score&amp;quot;&quot;/&gt;&lt;property id=&quot;20307&quot; value=&quot;297&quot;/&gt;&lt;/object&gt;&lt;object type=&quot;3&quot; unique_id=&quot;10142&quot;&gt;&lt;property id=&quot;20148&quot; value=&quot;5&quot;/&gt;&lt;property id=&quot;20300&quot; value=&quot;Slide 33 - &amp;quot;Step 5: Calculate RPNs&amp;quot;&quot;/&gt;&lt;property id=&quot;20307&quot; value=&quot;298&quot;/&gt;&lt;/object&gt;&lt;object type=&quot;3&quot; unique_id=&quot;10143&quot;&gt;&lt;property id=&quot;20148&quot; value=&quot;5&quot;/&gt;&lt;property id=&quot;20300&quot; value=&quot;Slide 34 - &amp;quot;Step 6: Develop Recommended Actions, Assign Responsible Persons, and Take Actions&amp;quot;&quot;/&gt;&lt;property id=&quot;20307&quot; value=&quot;299&quot;/&gt;&lt;/object&gt;&lt;object type=&quot;3&quot; unique_id=&quot;10144&quot;&gt;&lt;property id=&quot;20148&quot; value=&quot;5&quot;/&gt;&lt;property id=&quot;20300&quot; value=&quot;Slide 35 - &amp;quot;Step 7: Assign the Predicted Severity, Occurrence, and Detection Levels and Compare RPNs&amp;quot;&quot;/&gt;&lt;property id=&quot;20307&quot; value=&quot;300&quot;/&gt;&lt;/object&gt;&lt;object type=&quot;3&quot; unique_id=&quot;10145&quot;&gt;&lt;property id=&quot;20148&quot; value=&quot;5&quot;/&gt;&lt;property id=&quot;20300&quot; value=&quot;Slide 36 - &amp;quot;Exercise&amp;quot;&quot;/&gt;&lt;property id=&quot;20307&quot; value=&quot;301&quot;/&gt;&lt;/object&gt;&lt;object type=&quot;3&quot; unique_id=&quot;10146&quot;&gt;&lt;property id=&quot;20148&quot; value=&quot;5&quot;/&gt;&lt;property id=&quot;20300&quot; value=&quot;Slide 37 - &amp;quot;Summary&amp;quot;&quot;/&gt;&lt;property id=&quot;20307&quot; value=&quot;302&quot;/&gt;&lt;/object&gt;&lt;object type=&quot;3&quot; unique_id=&quot;31878&quot;&gt;&lt;property id=&quot;20148&quot; value=&quot;5&quot;/&gt;&lt;property id=&quot;20300&quot; value=&quot;Slide 1 - &amp;quot;Total Productive Maintenance&amp;quot;&quot;/&gt;&lt;property id=&quot;20307&quot; value=&quot;310&quot;/&gt;&lt;/object&gt;&lt;object type=&quot;3&quot; unique_id=&quot;32468&quot;&gt;&lt;property id=&quot;20148&quot; value=&quot;5&quot;/&gt;&lt;property id=&quot;20300&quot; value=&quot;Slide 45 - &amp;quot;Error Modes and Effects Analysis (EMEA)&amp;quot;&quot;/&gt;&lt;property id=&quot;20307&quot; value=&quot;311&quot;/&gt;&lt;/object&gt;&lt;object type=&quot;3&quot; unique_id=&quot;32469&quot;&gt;&lt;property id=&quot;20148&quot; value=&quot;5&quot;/&gt;&lt;property id=&quot;20300&quot; value=&quot;Slide 46 - &amp;quot;Error Modes and Effects Analysis (continued)&amp;quot;&quot;/&gt;&lt;property id=&quot;20307&quot; value=&quot;312&quot;/&gt;&lt;/object&gt;&lt;object type=&quot;3&quot; unique_id=&quot;32470&quot;&gt;&lt;property id=&quot;20148&quot; value=&quot;5&quot;/&gt;&lt;property id=&quot;20300&quot; value=&quot;Slide 47 - &amp;quot;Elements of an EMEA Worksheet&amp;quot;&quot;/&gt;&lt;property id=&quot;20307&quot; value=&quot;313&quot;/&gt;&lt;/object&gt;&lt;object type=&quot;3&quot; unique_id=&quot;32471&quot;&gt;&lt;property id=&quot;20148&quot; value=&quot;5&quot;/&gt;&lt;property id=&quot;20300&quot; value=&quot;Slide 48 - &amp;quot;Elements of an EMEA Worksheet (continued)&amp;quot;&quot;/&gt;&lt;property id=&quot;20307&quot; value=&quot;314&quot;/&gt;&lt;/object&gt;&lt;object type=&quot;3&quot; unique_id=&quot;32472&quot;&gt;&lt;property id=&quot;20148&quot; value=&quot;5&quot;/&gt;&lt;property id=&quot;20300&quot; value=&quot;Slide 49 - &amp;quot;Determine Degree of Effect&amp;quot;&quot;/&gt;&lt;property id=&quot;20307&quot; value=&quot;315&quot;/&gt;&lt;/object&gt;&lt;object type=&quot;3&quot; unique_id=&quot;32473&quot;&gt;&lt;property id=&quot;20148&quot; value=&quot;5&quot;/&gt;&lt;property id=&quot;20300&quot; value=&quot;Slide 50&quot;/&gt;&lt;property id=&quot;20307&quot; value=&quot;316&quot;/&gt;&lt;/object&gt;&lt;object type=&quot;3&quot; unique_id=&quot;32474&quot;&gt;&lt;property id=&quot;20148&quot; value=&quot;5&quot;/&gt;&lt;property id=&quot;20300&quot; value=&quot;Slide 51 - &amp;quot;How to Complete an Error Mode and Effects Analysis (EMEA)&amp;quot;&quot;/&gt;&lt;property id=&quot;20307&quot; value=&quot;317&quot;/&gt;&lt;/object&gt;&lt;object type=&quot;3&quot; unique_id=&quot;32475&quot;&gt;&lt;property id=&quot;20148&quot; value=&quot;5&quot;/&gt;&lt;property id=&quot;20300&quot; value=&quot;Slide 52 - &amp;quot;How to Complete an Error Mode and Effects Analysis (continued)&amp;quot;&quot;/&gt;&lt;property id=&quot;20307&quot; value=&quot;318&quot;/&gt;&lt;/object&gt;&lt;object type=&quot;3&quot; unique_id=&quot;32476&quot;&gt;&lt;property id=&quot;20148&quot; value=&quot;5&quot;/&gt;&lt;property id=&quot;20300&quot; value=&quot;Slide 53 - &amp;quot;Example:  EMEA - Safety&amp;quot;&quot;/&gt;&lt;property id=&quot;20307&quot; value=&quot;319&quot;/&gt;&lt;/object&gt;&lt;object type=&quot;3&quot; unique_id=&quot;32477&quot;&gt;&lt;property id=&quot;20148&quot; value=&quot;5&quot;/&gt;&lt;property id=&quot;20300&quot; value=&quot;Slide 54 - &amp;quot;Exercise - EMEA&amp;quot;&quot;/&gt;&lt;property id=&quot;20307&quot; value=&quot;320&quot;/&gt;&lt;/object&gt;&lt;object type=&quot;3&quot; unique_id=&quot;33009&quot;&gt;&lt;property id=&quot;20148&quot; value=&quot;5&quot;/&gt;&lt;property id=&quot;20300&quot; value=&quot;Slide 38 - &amp;quot;Develop and Execute Pilot Plan&amp;quot;&quot;/&gt;&lt;property id=&quot;20307&quot; value=&quot;322&quot;/&gt;&lt;/object&gt;&lt;object type=&quot;3&quot; unique_id=&quot;33010&quot;&gt;&lt;property id=&quot;20148&quot; value=&quot;5&quot;/&gt;&lt;property id=&quot;20300&quot; value=&quot;Slide 39 - &amp;quot;What, Why and When to Pilot&amp;quot;&quot;/&gt;&lt;property id=&quot;20307&quot; value=&quot;323&quot;/&gt;&lt;/object&gt;&lt;object type=&quot;3&quot; unique_id=&quot;33011&quot;&gt;&lt;property id=&quot;20148&quot; value=&quot;5&quot;/&gt;&lt;property id=&quot;20300&quot; value=&quot;Slide 40 - &amp;quot;Why Pilot&amp;quot;&quot;/&gt;&lt;property id=&quot;20307&quot; value=&quot;324&quot;/&gt;&lt;/object&gt;&lt;object type=&quot;3&quot; unique_id=&quot;33012&quot;&gt;&lt;property id=&quot;20148&quot; value=&quot;5&quot;/&gt;&lt;property id=&quot;20300&quot; value=&quot;Slide 41 - &amp;quot;When to Pilot&amp;quot;&quot;/&gt;&lt;property id=&quot;20307&quot; value=&quot;325&quot;/&gt;&lt;/object&gt;&lt;object type=&quot;3&quot; unique_id=&quot;33013&quot;&gt;&lt;property id=&quot;20148&quot; value=&quot;5&quot;/&gt;&lt;property id=&quot;20300&quot; value=&quot;Slide 42 - &amp;quot;Elements of a Pilot Plan&amp;quot;&quot;/&gt;&lt;property id=&quot;20307&quot; value=&quot;326&quot;/&gt;&lt;/object&gt;&lt;object type=&quot;3&quot; unique_id=&quot;33014&quot;&gt;&lt;property id=&quot;20148&quot; value=&quot;5&quot;/&gt;&lt;property id=&quot;20300&quot; value=&quot;Slide 43 - &amp;quot;Potential Problem Identification&amp;quot;&quot;/&gt;&lt;property id=&quot;20307&quot; value=&quot;327&quot;/&gt;&lt;/object&gt;&lt;object type=&quot;3&quot; unique_id=&quot;33015&quot;&gt;&lt;property id=&quot;20148&quot; value=&quot;5&quot;/&gt;&lt;property id=&quot;20300&quot; value=&quot;Slide 44 - &amp;quot;How to Pilot (continued)&amp;quot;&quot;/&gt;&lt;property id=&quot;20307&quot; value=&quot;328&quot;/&gt;&lt;/object&gt;&lt;object type=&quot;3&quot; unique_id=&quot;33016&quot;&gt;&lt;property id=&quot;20148&quot; value=&quot;5&quot;/&gt;&lt;property id=&quot;20300&quot; value=&quot;Slide 55 - &amp;quot;Challenge Assumptions&amp;quot;&quot;/&gt;&lt;property id=&quot;20307&quot; value=&quot;329&quot;/&gt;&lt;/object&gt;&lt;object type=&quot;3&quot; unique_id=&quot;33017&quot;&gt;&lt;property id=&quot;20148&quot; value=&quot;5&quot;/&gt;&lt;property id=&quot;20300&quot; value=&quot;Slide 56 - &amp;quot;How to Use&amp;quot;&quot;/&gt;&lt;property id=&quot;20307&quot; value=&quot;330&quot;/&gt;&lt;/object&gt;&lt;object type=&quot;3&quot; unique_id=&quot;33018&quot;&gt;&lt;property id=&quot;20148&quot; value=&quot;5&quot;/&gt;&lt;property id=&quot;20300&quot; value=&quot;Slide 57 - &amp;quot;How to Use (continued)&amp;quot;&quot;/&gt;&lt;property id=&quot;20307&quot; value=&quot;331&quot;/&gt;&lt;/object&gt;&lt;/object&gt;&lt;object type=&quot;8&quot; unique_id=&quot;10190&quot;&gt;&lt;/object&gt;&lt;/object&gt;&lt;/database&gt;"/>
  <p:tag name="SECTOMILLISECCONVERTED" val="1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yster-Yale Master">
  <a:themeElements>
    <a:clrScheme name="Hyster Colou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11913"/>
      </a:accent1>
      <a:accent2>
        <a:srgbClr val="323232"/>
      </a:accent2>
      <a:accent3>
        <a:srgbClr val="E5CB3F"/>
      </a:accent3>
      <a:accent4>
        <a:srgbClr val="DCDCDC"/>
      </a:accent4>
      <a:accent5>
        <a:srgbClr val="9C3E3F"/>
      </a:accent5>
      <a:accent6>
        <a:srgbClr val="686969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>
        <a:prstTxWarp prst="textNoShape">
          <a:avLst/>
        </a:prstTxWarp>
      </a:bodyPr>
      <a:lstStyle>
        <a:defPPr marL="265113" marR="0" indent="-265113" algn="r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Blip>
            <a:blip xmlns:r="http://schemas.openxmlformats.org/officeDocument/2006/relationships" r:embed="rId1"/>
          </a:buBlip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-109" charset="0"/>
            <a:ea typeface="ヒラギノ角ゴ Pro W3" pitchFamily="-109" charset="-128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HYG_Master_Presentation_4_3</Template>
  <TotalTime>6376</TotalTime>
  <Words>1565</Words>
  <Application>Microsoft Office PowerPoint</Application>
  <PresentationFormat>On-screen Show (4:3)</PresentationFormat>
  <Paragraphs>322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Hyster-Yale Master</vt:lpstr>
      <vt:lpstr>PowerPoint Presentation</vt:lpstr>
      <vt:lpstr>PowerPoint Presentation</vt:lpstr>
      <vt:lpstr>Control Plan</vt:lpstr>
      <vt:lpstr>Control Plan, Objectives</vt:lpstr>
      <vt:lpstr>Control Plan, Summary</vt:lpstr>
      <vt:lpstr>Control Plan, Summary</vt:lpstr>
      <vt:lpstr>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Focus Day Workshop</vt:lpstr>
    </vt:vector>
  </TitlesOfParts>
  <Company>Hyster-Yale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Modes Effect Analysis</dc:title>
  <dc:creator>Wytse Zijlstra</dc:creator>
  <cp:lastModifiedBy>Card, Kenny</cp:lastModifiedBy>
  <cp:revision>577</cp:revision>
  <cp:lastPrinted>2016-11-16T13:33:35Z</cp:lastPrinted>
  <dcterms:created xsi:type="dcterms:W3CDTF">2000-10-18T20:00:49Z</dcterms:created>
  <dcterms:modified xsi:type="dcterms:W3CDTF">2017-04-25T21:56:23Z</dcterms:modified>
</cp:coreProperties>
</file>